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22" r:id="rId2"/>
    <p:sldId id="696" r:id="rId3"/>
    <p:sldId id="727" r:id="rId4"/>
    <p:sldId id="722" r:id="rId5"/>
    <p:sldId id="705" r:id="rId6"/>
    <p:sldId id="718" r:id="rId7"/>
    <p:sldId id="703" r:id="rId8"/>
    <p:sldId id="391" r:id="rId9"/>
    <p:sldId id="731" r:id="rId10"/>
    <p:sldId id="729" r:id="rId11"/>
    <p:sldId id="710" r:id="rId12"/>
    <p:sldId id="728" r:id="rId13"/>
    <p:sldId id="732" r:id="rId14"/>
    <p:sldId id="734" r:id="rId15"/>
    <p:sldId id="735" r:id="rId16"/>
    <p:sldId id="455" r:id="rId17"/>
    <p:sldId id="457" r:id="rId18"/>
    <p:sldId id="456" r:id="rId19"/>
    <p:sldId id="438" r:id="rId20"/>
    <p:sldId id="459" r:id="rId21"/>
    <p:sldId id="419" r:id="rId22"/>
    <p:sldId id="383" r:id="rId23"/>
  </p:sldIdLst>
  <p:sldSz cx="9144000" cy="6858000" type="screen4x3"/>
  <p:notesSz cx="7019925" cy="9305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7">
          <p15:clr>
            <a:srgbClr val="A4A3A4"/>
          </p15:clr>
        </p15:guide>
        <p15:guide id="2" pos="12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Florez" initials="JF" lastIdx="1" clrIdx="0">
    <p:extLst>
      <p:ext uri="{19B8F6BF-5375-455C-9EA6-DF929625EA0E}">
        <p15:presenceInfo xmlns:p15="http://schemas.microsoft.com/office/powerpoint/2012/main" userId="S-1-5-21-550961876-1697389466-365980730-11174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CCFF99"/>
    <a:srgbClr val="FFCB02"/>
    <a:srgbClr val="EEECE1"/>
    <a:srgbClr val="418FDE"/>
    <a:srgbClr val="00205B"/>
    <a:srgbClr val="F2C104"/>
    <a:srgbClr val="D29C0F"/>
    <a:srgbClr val="EEB111"/>
    <a:srgbClr val="CF7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75673" autoAdjust="0"/>
  </p:normalViewPr>
  <p:slideViewPr>
    <p:cSldViewPr snapToGrid="0" snapToObjects="1" showGuides="1">
      <p:cViewPr varScale="1">
        <p:scale>
          <a:sx n="36" d="100"/>
          <a:sy n="36" d="100"/>
        </p:scale>
        <p:origin x="1517" y="38"/>
      </p:cViewPr>
      <p:guideLst>
        <p:guide orient="horz" pos="2567"/>
        <p:guide pos="12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5" d="100"/>
          <a:sy n="65" d="100"/>
        </p:scale>
        <p:origin x="3120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2E78A5-7A13-9B49-BE78-BD15982C0BC1}" type="doc">
      <dgm:prSet loTypeId="urn:microsoft.com/office/officeart/2005/8/layout/cycle4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49E63E-4B82-154F-94D8-CF1E54F80A75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000" b="0" dirty="0">
            <a:solidFill>
              <a:schemeClr val="bg1"/>
            </a:solidFill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gm:t>
    </dgm:pt>
    <dgm:pt modelId="{BD9C5882-0AE0-5F46-9DB4-1D9585DC2CBE}" type="parTrans" cxnId="{950A774C-E7AE-F34F-B2CA-873982B0B554}">
      <dgm:prSet/>
      <dgm:spPr/>
      <dgm:t>
        <a:bodyPr/>
        <a:lstStyle/>
        <a:p>
          <a:endParaRPr lang="en-US"/>
        </a:p>
      </dgm:t>
    </dgm:pt>
    <dgm:pt modelId="{B66961BF-4E62-7B4D-ADF7-8881295086CD}" type="sibTrans" cxnId="{950A774C-E7AE-F34F-B2CA-873982B0B554}">
      <dgm:prSet/>
      <dgm:spPr/>
      <dgm:t>
        <a:bodyPr/>
        <a:lstStyle/>
        <a:p>
          <a:endParaRPr lang="en-US"/>
        </a:p>
      </dgm:t>
    </dgm:pt>
    <dgm:pt modelId="{F3F2020E-AF7A-1041-94E2-2895C8152FC6}" type="pres">
      <dgm:prSet presAssocID="{6C2E78A5-7A13-9B49-BE78-BD15982C0BC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D8425FD0-1121-544A-BCBC-0FE32250BD3B}" type="pres">
      <dgm:prSet presAssocID="{6C2E78A5-7A13-9B49-BE78-BD15982C0BC1}" presName="children" presStyleCnt="0"/>
      <dgm:spPr/>
    </dgm:pt>
    <dgm:pt modelId="{89B0DD3C-FE99-9047-A214-E68B7CD4054C}" type="pres">
      <dgm:prSet presAssocID="{6C2E78A5-7A13-9B49-BE78-BD15982C0BC1}" presName="childPlaceholder" presStyleCnt="0"/>
      <dgm:spPr/>
    </dgm:pt>
    <dgm:pt modelId="{493BFB4A-6142-F242-AD67-81695CC2A309}" type="pres">
      <dgm:prSet presAssocID="{6C2E78A5-7A13-9B49-BE78-BD15982C0BC1}" presName="circle" presStyleCnt="0"/>
      <dgm:spPr/>
    </dgm:pt>
    <dgm:pt modelId="{D14C8A9A-1341-274C-BC04-75875F2796D1}" type="pres">
      <dgm:prSet presAssocID="{6C2E78A5-7A13-9B49-BE78-BD15982C0BC1}" presName="quadrant1" presStyleLbl="node1" presStyleIdx="0" presStyleCnt="4" custLinFactNeighborX="-2142" custLinFactNeighborY="-5218">
        <dgm:presLayoutVars>
          <dgm:chMax val="1"/>
          <dgm:bulletEnabled val="1"/>
        </dgm:presLayoutVars>
      </dgm:prSet>
      <dgm:spPr/>
    </dgm:pt>
    <dgm:pt modelId="{46D1ACB4-85C0-DD41-A4E2-EE372ED9FDBC}" type="pres">
      <dgm:prSet presAssocID="{6C2E78A5-7A13-9B49-BE78-BD15982C0BC1}" presName="quadrant2" presStyleLbl="node1" presStyleIdx="1" presStyleCnt="4" custLinFactNeighborX="1089" custLinFactNeighborY="-8481">
        <dgm:presLayoutVars>
          <dgm:chMax val="1"/>
          <dgm:bulletEnabled val="1"/>
        </dgm:presLayoutVars>
      </dgm:prSet>
      <dgm:spPr/>
    </dgm:pt>
    <dgm:pt modelId="{6E7718C9-2D36-9740-98A9-CB0E07C35C6B}" type="pres">
      <dgm:prSet presAssocID="{6C2E78A5-7A13-9B49-BE78-BD15982C0BC1}" presName="quadrant3" presStyleLbl="node1" presStyleIdx="2" presStyleCnt="4" custScaleX="95649" custScaleY="100523" custLinFactNeighborX="-2017" custLinFactNeighborY="-1283">
        <dgm:presLayoutVars>
          <dgm:chMax val="1"/>
          <dgm:bulletEnabled val="1"/>
        </dgm:presLayoutVars>
      </dgm:prSet>
      <dgm:spPr/>
    </dgm:pt>
    <dgm:pt modelId="{32FA7B86-9161-044F-B171-ACE81FC23203}" type="pres">
      <dgm:prSet presAssocID="{6C2E78A5-7A13-9B49-BE78-BD15982C0BC1}" presName="quadrant4" presStyleLbl="node1" presStyleIdx="3" presStyleCnt="4" custLinFactNeighborX="-2551" custLinFactNeighborY="-2565">
        <dgm:presLayoutVars>
          <dgm:chMax val="1"/>
          <dgm:bulletEnabled val="1"/>
        </dgm:presLayoutVars>
      </dgm:prSet>
      <dgm:spPr/>
    </dgm:pt>
    <dgm:pt modelId="{57D868A0-FB8E-9D4B-B7A9-043A37AEC48F}" type="pres">
      <dgm:prSet presAssocID="{6C2E78A5-7A13-9B49-BE78-BD15982C0BC1}" presName="quadrantPlaceholder" presStyleCnt="0"/>
      <dgm:spPr/>
    </dgm:pt>
    <dgm:pt modelId="{3662BE7C-6976-6944-9225-C5DDD3A29B88}" type="pres">
      <dgm:prSet presAssocID="{6C2E78A5-7A13-9B49-BE78-BD15982C0BC1}" presName="center1" presStyleLbl="fgShp" presStyleIdx="0" presStyleCnt="2" custAng="11806637" custFlipVert="0" custFlipHor="1" custScaleX="86334" custScaleY="329316" custLinFactX="-264656" custLinFactY="-221183" custLinFactNeighborX="-300000" custLinFactNeighborY="-300000"/>
      <dgm:spPr/>
    </dgm:pt>
    <dgm:pt modelId="{0E277420-01F9-4C44-8A87-D7156F0D455A}" type="pres">
      <dgm:prSet presAssocID="{6C2E78A5-7A13-9B49-BE78-BD15982C0BC1}" presName="center2" presStyleLbl="fgShp" presStyleIdx="1" presStyleCnt="2" custFlipHor="1" custScaleX="21167" custLinFactX="-63658" custLinFactY="92476" custLinFactNeighborX="-100000" custLinFactNeighborY="100000"/>
      <dgm:spPr/>
    </dgm:pt>
  </dgm:ptLst>
  <dgm:cxnLst>
    <dgm:cxn modelId="{AA9E6245-E34E-4415-84E1-A3FCB40FD69E}" type="presOf" srcId="{6C2E78A5-7A13-9B49-BE78-BD15982C0BC1}" destId="{F3F2020E-AF7A-1041-94E2-2895C8152FC6}" srcOrd="0" destOrd="0" presId="urn:microsoft.com/office/officeart/2005/8/layout/cycle4"/>
    <dgm:cxn modelId="{950A774C-E7AE-F34F-B2CA-873982B0B554}" srcId="{6C2E78A5-7A13-9B49-BE78-BD15982C0BC1}" destId="{0549E63E-4B82-154F-94D8-CF1E54F80A75}" srcOrd="0" destOrd="0" parTransId="{BD9C5882-0AE0-5F46-9DB4-1D9585DC2CBE}" sibTransId="{B66961BF-4E62-7B4D-ADF7-8881295086CD}"/>
    <dgm:cxn modelId="{FCED67EA-7FEE-4D6F-8629-8943346783C2}" type="presOf" srcId="{0549E63E-4B82-154F-94D8-CF1E54F80A75}" destId="{D14C8A9A-1341-274C-BC04-75875F2796D1}" srcOrd="0" destOrd="0" presId="urn:microsoft.com/office/officeart/2005/8/layout/cycle4"/>
    <dgm:cxn modelId="{6D67AAD2-2934-4DB7-98F9-67B4EE2D678E}" type="presParOf" srcId="{F3F2020E-AF7A-1041-94E2-2895C8152FC6}" destId="{D8425FD0-1121-544A-BCBC-0FE32250BD3B}" srcOrd="0" destOrd="0" presId="urn:microsoft.com/office/officeart/2005/8/layout/cycle4"/>
    <dgm:cxn modelId="{1E8CC2DD-FC57-409C-A78F-E2E30412628D}" type="presParOf" srcId="{D8425FD0-1121-544A-BCBC-0FE32250BD3B}" destId="{89B0DD3C-FE99-9047-A214-E68B7CD4054C}" srcOrd="0" destOrd="0" presId="urn:microsoft.com/office/officeart/2005/8/layout/cycle4"/>
    <dgm:cxn modelId="{9F2D6C51-2AE4-4981-BBC0-693AB914C6D2}" type="presParOf" srcId="{F3F2020E-AF7A-1041-94E2-2895C8152FC6}" destId="{493BFB4A-6142-F242-AD67-81695CC2A309}" srcOrd="1" destOrd="0" presId="urn:microsoft.com/office/officeart/2005/8/layout/cycle4"/>
    <dgm:cxn modelId="{325BD8C7-C5BB-4837-9F18-D9BEF83B004D}" type="presParOf" srcId="{493BFB4A-6142-F242-AD67-81695CC2A309}" destId="{D14C8A9A-1341-274C-BC04-75875F2796D1}" srcOrd="0" destOrd="0" presId="urn:microsoft.com/office/officeart/2005/8/layout/cycle4"/>
    <dgm:cxn modelId="{1E946C79-2788-4EEC-8B31-87DF47110281}" type="presParOf" srcId="{493BFB4A-6142-F242-AD67-81695CC2A309}" destId="{46D1ACB4-85C0-DD41-A4E2-EE372ED9FDBC}" srcOrd="1" destOrd="0" presId="urn:microsoft.com/office/officeart/2005/8/layout/cycle4"/>
    <dgm:cxn modelId="{DF1FB4FF-DCD8-4D1D-8134-189DA4FAE64B}" type="presParOf" srcId="{493BFB4A-6142-F242-AD67-81695CC2A309}" destId="{6E7718C9-2D36-9740-98A9-CB0E07C35C6B}" srcOrd="2" destOrd="0" presId="urn:microsoft.com/office/officeart/2005/8/layout/cycle4"/>
    <dgm:cxn modelId="{ED5A6EC7-3AF0-4659-8E83-74F958E0EB55}" type="presParOf" srcId="{493BFB4A-6142-F242-AD67-81695CC2A309}" destId="{32FA7B86-9161-044F-B171-ACE81FC23203}" srcOrd="3" destOrd="0" presId="urn:microsoft.com/office/officeart/2005/8/layout/cycle4"/>
    <dgm:cxn modelId="{A8106EA1-FE98-4863-8173-31277B0FF381}" type="presParOf" srcId="{493BFB4A-6142-F242-AD67-81695CC2A309}" destId="{57D868A0-FB8E-9D4B-B7A9-043A37AEC48F}" srcOrd="4" destOrd="0" presId="urn:microsoft.com/office/officeart/2005/8/layout/cycle4"/>
    <dgm:cxn modelId="{132AE120-3C5E-4E6E-97FF-E02463467AB9}" type="presParOf" srcId="{F3F2020E-AF7A-1041-94E2-2895C8152FC6}" destId="{3662BE7C-6976-6944-9225-C5DDD3A29B88}" srcOrd="2" destOrd="0" presId="urn:microsoft.com/office/officeart/2005/8/layout/cycle4"/>
    <dgm:cxn modelId="{CB75BF86-734F-4958-8CC9-B10B126B9C43}" type="presParOf" srcId="{F3F2020E-AF7A-1041-94E2-2895C8152FC6}" destId="{0E277420-01F9-4C44-8A87-D7156F0D455A}" srcOrd="3" destOrd="0" presId="urn:microsoft.com/office/officeart/2005/8/layout/cycle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4C8A9A-1341-274C-BC04-75875F2796D1}">
      <dsp:nvSpPr>
        <dsp:cNvPr id="0" name=""/>
        <dsp:cNvSpPr/>
      </dsp:nvSpPr>
      <dsp:spPr>
        <a:xfrm>
          <a:off x="1519592" y="177960"/>
          <a:ext cx="2239633" cy="223963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000" b="0" kern="1200" dirty="0">
            <a:solidFill>
              <a:schemeClr val="bg1"/>
            </a:solidFill>
            <a:latin typeface="Segoe UI" panose="020B0502040204020203" pitchFamily="34" charset="0"/>
            <a:ea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175565" y="833933"/>
        <a:ext cx="1583660" cy="1583660"/>
      </dsp:txXfrm>
    </dsp:sp>
    <dsp:sp modelId="{46D1ACB4-85C0-DD41-A4E2-EE372ED9FDBC}">
      <dsp:nvSpPr>
        <dsp:cNvPr id="0" name=""/>
        <dsp:cNvSpPr/>
      </dsp:nvSpPr>
      <dsp:spPr>
        <a:xfrm rot="5400000">
          <a:off x="3935036" y="104881"/>
          <a:ext cx="2239633" cy="223963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7718C9-2D36-9740-98A9-CB0E07C35C6B}">
      <dsp:nvSpPr>
        <dsp:cNvPr id="0" name=""/>
        <dsp:cNvSpPr/>
      </dsp:nvSpPr>
      <dsp:spPr>
        <a:xfrm rot="10800000">
          <a:off x="3914196" y="2603314"/>
          <a:ext cx="2142187" cy="225134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FA7B86-9161-044F-B171-ACE81FC23203}">
      <dsp:nvSpPr>
        <dsp:cNvPr id="0" name=""/>
        <dsp:cNvSpPr/>
      </dsp:nvSpPr>
      <dsp:spPr>
        <a:xfrm rot="16200000">
          <a:off x="1510432" y="2580459"/>
          <a:ext cx="2239633" cy="2239633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62BE7C-6976-6944-9225-C5DDD3A29B88}">
      <dsp:nvSpPr>
        <dsp:cNvPr id="0" name=""/>
        <dsp:cNvSpPr/>
      </dsp:nvSpPr>
      <dsp:spPr>
        <a:xfrm rot="9793363" flipH="1">
          <a:off x="-333796" y="-1107172"/>
          <a:ext cx="667593" cy="221434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277420-01F9-4C44-8A87-D7156F0D455A}">
      <dsp:nvSpPr>
        <dsp:cNvPr id="0" name=""/>
        <dsp:cNvSpPr/>
      </dsp:nvSpPr>
      <dsp:spPr>
        <a:xfrm rot="10800000" flipH="1">
          <a:off x="2511568" y="3673510"/>
          <a:ext cx="163677" cy="672407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1967" cy="465296"/>
          </a:xfrm>
          <a:prstGeom prst="rect">
            <a:avLst/>
          </a:prstGeom>
        </p:spPr>
        <p:txBody>
          <a:bodyPr vert="horz" lIns="93287" tIns="46643" rIns="93287" bIns="4664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4" y="1"/>
            <a:ext cx="3041967" cy="465296"/>
          </a:xfrm>
          <a:prstGeom prst="rect">
            <a:avLst/>
          </a:prstGeom>
        </p:spPr>
        <p:txBody>
          <a:bodyPr vert="horz" lIns="93287" tIns="46643" rIns="93287" bIns="46643" rtlCol="0"/>
          <a:lstStyle>
            <a:lvl1pPr algn="r">
              <a:defRPr sz="1200"/>
            </a:lvl1pPr>
          </a:lstStyle>
          <a:p>
            <a:fld id="{71B6E036-E03C-5842-901C-1E87ADD77BC2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9014"/>
            <a:ext cx="3041967" cy="465296"/>
          </a:xfrm>
          <a:prstGeom prst="rect">
            <a:avLst/>
          </a:prstGeom>
        </p:spPr>
        <p:txBody>
          <a:bodyPr vert="horz" lIns="93287" tIns="46643" rIns="93287" bIns="4664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4" y="8839014"/>
            <a:ext cx="3041967" cy="465296"/>
          </a:xfrm>
          <a:prstGeom prst="rect">
            <a:avLst/>
          </a:prstGeom>
        </p:spPr>
        <p:txBody>
          <a:bodyPr vert="horz" lIns="93287" tIns="46643" rIns="93287" bIns="46643" rtlCol="0" anchor="b"/>
          <a:lstStyle>
            <a:lvl1pPr algn="r">
              <a:defRPr sz="1200"/>
            </a:lvl1pPr>
          </a:lstStyle>
          <a:p>
            <a:fld id="{4F5934A8-B8B6-9947-A2AF-466E343BB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586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1967" cy="465296"/>
          </a:xfrm>
          <a:prstGeom prst="rect">
            <a:avLst/>
          </a:prstGeom>
        </p:spPr>
        <p:txBody>
          <a:bodyPr vert="horz" lIns="93287" tIns="46643" rIns="93287" bIns="4664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4" y="1"/>
            <a:ext cx="3041967" cy="465296"/>
          </a:xfrm>
          <a:prstGeom prst="rect">
            <a:avLst/>
          </a:prstGeom>
        </p:spPr>
        <p:txBody>
          <a:bodyPr vert="horz" lIns="93287" tIns="46643" rIns="93287" bIns="46643" rtlCol="0"/>
          <a:lstStyle>
            <a:lvl1pPr algn="r">
              <a:defRPr sz="1200"/>
            </a:lvl1pPr>
          </a:lstStyle>
          <a:p>
            <a:fld id="{2A3EB5FC-1857-1849-8047-3303091A6914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3" rIns="93287" bIns="4664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3" rIns="93287" bIns="4664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9014"/>
            <a:ext cx="3041967" cy="465296"/>
          </a:xfrm>
          <a:prstGeom prst="rect">
            <a:avLst/>
          </a:prstGeom>
        </p:spPr>
        <p:txBody>
          <a:bodyPr vert="horz" lIns="93287" tIns="46643" rIns="93287" bIns="4664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4" y="8839014"/>
            <a:ext cx="3041967" cy="465296"/>
          </a:xfrm>
          <a:prstGeom prst="rect">
            <a:avLst/>
          </a:prstGeom>
        </p:spPr>
        <p:txBody>
          <a:bodyPr vert="horz" lIns="93287" tIns="46643" rIns="93287" bIns="46643" rtlCol="0" anchor="b"/>
          <a:lstStyle>
            <a:lvl1pPr algn="r">
              <a:defRPr sz="1200"/>
            </a:lvl1pPr>
          </a:lstStyle>
          <a:p>
            <a:fld id="{F6DAE0CD-D28B-7943-AABC-BE60ED5BE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632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SAPC Prevention Services is comprised of a network of 31 contracted community-based organizations implementing evidence-based community and individual-level services to address SAPC’s Goals and Objectives.</a:t>
            </a:r>
          </a:p>
          <a:p>
            <a:endParaRPr lang="en-US" dirty="0"/>
          </a:p>
          <a:p>
            <a:r>
              <a:rPr lang="en-US" dirty="0"/>
              <a:t>Strategic Plan Goals – </a:t>
            </a:r>
          </a:p>
          <a:p>
            <a:endParaRPr lang="en-US" dirty="0"/>
          </a:p>
          <a:p>
            <a:r>
              <a:rPr lang="en-US" dirty="0"/>
              <a:t>Objectives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E0CD-D28B-7943-AABC-BE60ED5BE82C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0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3 - NATIONAL SURVEY ON DRUG USE AND HEALTH (NSDUH). AVAILABLE AT HTTPS://WWW.SAMHSA.GOV/DATA/POPULATION-DATA-NSDUH/REPORTS?TAB=38  AND HTTPS://ARCHIVE.SAMHSA.GOV/DATA/NSDUH.ASPX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E0CD-D28B-7943-AABC-BE60ED5BE8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36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4 - OFFICE OF STATEWIDE HEALTH PLANNING AND DEVELOPMENT (OSHPD). EMERGENCY DEPARTMENT AND INPATIENT DISCHARGE DATA SETS 2006-2015. CALIFORNIA DEPARTMENT OF PUBLIC HEALTH.                                                                                                                    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E0CD-D28B-7943-AABC-BE60ED5BE8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83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E0CD-D28B-7943-AABC-BE60ED5BE8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03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E0CD-D28B-7943-AABC-BE60ED5BE8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3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4E18DD04-95DA-4C46-AA7D-9FB55BD2AE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1011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55348" indent="-290397" defTabSz="941011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63173" indent="-231682" defTabSz="941011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29711" indent="-231682" defTabSz="941011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94662" indent="-231682" defTabSz="941011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51679" indent="-231682" defTabSz="941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3008696" indent="-231682" defTabSz="941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65713" indent="-231682" defTabSz="941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922730" indent="-231682" defTabSz="9410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3FA5C9F-D75A-45C5-9E00-2CF4E62782AC}" type="slidenum">
              <a:rPr lang="en-US" altLang="en-US"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 sz="11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B815D74A-29FD-43BE-8A68-47AC209CB8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787650" y="527050"/>
            <a:ext cx="3513138" cy="26336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5E81E4BB-D7FF-4B58-B66B-3E4271BB7F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Different parts of the brain are responsible for coordinating and performing specific functions. </a:t>
            </a:r>
          </a:p>
          <a:p>
            <a:r>
              <a:rPr lang="en-US" dirty="0"/>
              <a:t>Drugs can alter important brain areas that are necessary for life-sustaining functions and can drive the compulsive drug abuse that marks addiction. </a:t>
            </a:r>
            <a:endParaRPr lang="en-US" altLang="en-US" dirty="0">
              <a:solidFill>
                <a:schemeClr val="tx1"/>
              </a:solidFill>
              <a:ea typeface="MS PGothic" panose="020B0600070205080204" pitchFamily="34" charset="-128"/>
            </a:endParaRPr>
          </a:p>
          <a:p>
            <a:pPr defTabSz="912448">
              <a:spcBef>
                <a:spcPct val="0"/>
              </a:spcBef>
            </a:pPr>
            <a:endParaRPr lang="en-US" altLang="en-US" dirty="0">
              <a:solidFill>
                <a:schemeClr val="tx1"/>
              </a:solidFill>
              <a:ea typeface="MS PGothic" panose="020B0600070205080204" pitchFamily="34" charset="-128"/>
            </a:endParaRPr>
          </a:p>
          <a:p>
            <a:pPr defTabSz="912448">
              <a:spcBef>
                <a:spcPct val="0"/>
              </a:spcBef>
            </a:pPr>
            <a:endParaRPr lang="en-US" altLang="en-US" dirty="0">
              <a:solidFill>
                <a:schemeClr val="tx1"/>
              </a:solidFill>
              <a:ea typeface="MS PGothic" panose="020B0600070205080204" pitchFamily="34" charset="-128"/>
            </a:endParaRPr>
          </a:p>
          <a:p>
            <a:pPr defTabSz="912448">
              <a:spcBef>
                <a:spcPct val="0"/>
              </a:spcBef>
            </a:pPr>
            <a:r>
              <a:rPr lang="en-US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Adolescence is a time of </a:t>
            </a:r>
            <a:r>
              <a:rPr lang="en-US" altLang="en-US" b="1" u="sng" dirty="0">
                <a:solidFill>
                  <a:schemeClr val="tx1"/>
                </a:solidFill>
                <a:ea typeface="MS PGothic" panose="020B0600070205080204" pitchFamily="34" charset="-128"/>
              </a:rPr>
              <a:t>critical</a:t>
            </a:r>
            <a:r>
              <a:rPr lang="en-US" altLang="en-US" b="1" dirty="0">
                <a:solidFill>
                  <a:schemeClr val="tx1"/>
                </a:solidFill>
                <a:ea typeface="MS PGothic" panose="020B0600070205080204" pitchFamily="34" charset="-128"/>
              </a:rPr>
              <a:t> </a:t>
            </a:r>
            <a:r>
              <a:rPr lang="en-US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brain development, especially in the parts of the brain needed for complex tasks, organization, planning and judgment.</a:t>
            </a:r>
          </a:p>
          <a:p>
            <a:pPr>
              <a:lnSpc>
                <a:spcPct val="90000"/>
              </a:lnSpc>
              <a:spcAft>
                <a:spcPts val="1050"/>
              </a:spcAft>
            </a:pPr>
            <a:endParaRPr lang="en-US" alt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90000"/>
              </a:lnSpc>
              <a:spcAft>
                <a:spcPts val="1050"/>
              </a:spcAft>
            </a:pPr>
            <a:r>
              <a:rPr lang="en-US" alt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teen years are a time of tremendous opportunity and risk for the brain</a:t>
            </a:r>
          </a:p>
          <a:p>
            <a:pPr>
              <a:lnSpc>
                <a:spcPct val="90000"/>
              </a:lnSpc>
              <a:spcAft>
                <a:spcPts val="1050"/>
              </a:spcAft>
              <a:buFont typeface="Arial" panose="020B0604020202020204" pitchFamily="34" charset="0"/>
              <a:buAutoNum type="arabicPeriod"/>
            </a:pPr>
            <a:r>
              <a:rPr lang="en-US" alt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endocannabinoid system is important for maintaining brain health and proper development, and </a:t>
            </a:r>
            <a:r>
              <a:rPr lang="en-US" altLang="en-US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THC interferes with its proper functioning!</a:t>
            </a:r>
          </a:p>
          <a:p>
            <a:pPr>
              <a:lnSpc>
                <a:spcPct val="90000"/>
              </a:lnSpc>
              <a:spcAft>
                <a:spcPts val="1050"/>
              </a:spcAft>
            </a:pPr>
            <a:endParaRPr lang="en-US" altLang="en-US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90000"/>
              </a:lnSpc>
              <a:spcAft>
                <a:spcPts val="1050"/>
              </a:spcAft>
            </a:pPr>
            <a:r>
              <a:rPr lang="en-US" altLang="en-US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Regular marijuana use in adolescence may  have </a:t>
            </a:r>
            <a:r>
              <a:rPr lang="en-US" altLang="en-US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lasting effects on memory and IQ</a:t>
            </a:r>
          </a:p>
          <a:p>
            <a:pPr defTabSz="912448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  <a:p>
            <a:pPr defTabSz="912448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</a:rPr>
              <a:t>Source: NIH </a:t>
            </a:r>
          </a:p>
          <a:p>
            <a:pPr defTabSz="912448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822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>
              <a:solidFill>
                <a:srgbClr val="FFFF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000" dirty="0">
              <a:solidFill>
                <a:srgbClr val="FFFF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One of the periods of rapid growth for the human brain is ages 12 to 25.</a:t>
            </a:r>
          </a:p>
          <a:p>
            <a:pPr marL="457017" indent="-457017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This is a crucial period that determines the structure and future functioning of the adult brain.</a:t>
            </a:r>
          </a:p>
          <a:p>
            <a:pPr defTabSz="457017">
              <a:defRPr/>
            </a:pPr>
            <a:endParaRPr lang="en-US" sz="2000" dirty="0">
              <a:solidFill>
                <a:srgbClr val="FFFF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sz="2000" b="1" u="sng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Prefrontal Cortex</a:t>
            </a:r>
            <a:r>
              <a:rPr lang="en-US" sz="2000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(CEO of the Brain) is responsible for controlling planning, working memory, organization, and modulating mood constantly changing and growing.</a:t>
            </a:r>
          </a:p>
          <a:p>
            <a:endParaRPr lang="en-US" sz="1100" dirty="0">
              <a:solidFill>
                <a:srgbClr val="FFFF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defTabSz="457017">
              <a:defRPr/>
            </a:pPr>
            <a:r>
              <a:rPr lang="en-US" sz="2000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US" sz="2000" b="1" u="sng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Limbic System</a:t>
            </a:r>
            <a:r>
              <a:rPr lang="en-US" sz="20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entury Gothic" pitchFamily="34" charset="0"/>
              </a:rPr>
              <a:t>gives a sense of </a:t>
            </a:r>
            <a:r>
              <a:rPr lang="en-US" b="1" dirty="0">
                <a:solidFill>
                  <a:srgbClr val="FF0000"/>
                </a:solidFill>
                <a:latin typeface="Century Gothic" pitchFamily="34" charset="0"/>
              </a:rPr>
              <a:t>reward for engaging in risk.</a:t>
            </a:r>
          </a:p>
          <a:p>
            <a:r>
              <a:rPr lang="en-US" dirty="0"/>
              <a:t>Why</a:t>
            </a:r>
            <a:r>
              <a:rPr lang="en-US" baseline="0" dirty="0"/>
              <a:t> youth are more likely to take risks.   Limbic System or the “Wow Factor”</a:t>
            </a:r>
          </a:p>
          <a:p>
            <a:endParaRPr lang="en-US" baseline="0" dirty="0"/>
          </a:p>
          <a:p>
            <a:pPr defTabSz="457017">
              <a:defRPr/>
            </a:pPr>
            <a:r>
              <a:rPr lang="en-US" altLang="en-US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Adolescents tend to use an alternative part of the brain– the </a:t>
            </a:r>
            <a:r>
              <a:rPr lang="en-US" altLang="en-US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AMYGDALA</a:t>
            </a:r>
            <a:r>
              <a:rPr lang="en-US" altLang="en-US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(emotions) rather than the prefrontal cortex (reasoning) to process information</a:t>
            </a:r>
          </a:p>
          <a:p>
            <a:pPr defTabSz="457017">
              <a:defRPr/>
            </a:pPr>
            <a:endParaRPr lang="en-US" altLang="en-US" dirty="0">
              <a:solidFill>
                <a:srgbClr val="FFFF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To appreciate consequences of </a:t>
            </a: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risky behavior</a:t>
            </a:r>
            <a:r>
              <a:rPr lang="en-US" dirty="0">
                <a:latin typeface="Century Gothic" panose="020B0502020202020204" pitchFamily="34" charset="0"/>
              </a:rPr>
              <a:t>, </a:t>
            </a:r>
            <a:r>
              <a:rPr 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one has to have the ability to think through potential outcomes and understand the permanence of consequences, due to </a:t>
            </a:r>
            <a:r>
              <a:rPr lang="en-US" dirty="0">
                <a:solidFill>
                  <a:srgbClr val="FFFF00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an </a:t>
            </a:r>
            <a:r>
              <a:rPr lang="en-US" b="1" dirty="0">
                <a:solidFill>
                  <a:srgbClr val="FFFF00"/>
                </a:solidFill>
                <a:highlight>
                  <a:srgbClr val="FFFF00"/>
                </a:highlight>
                <a:latin typeface="Century Gothic" panose="020B0502020202020204" pitchFamily="34" charset="0"/>
              </a:rPr>
              <a:t>immature prefrontal cortex, teens are not skilled at doing this</a:t>
            </a:r>
          </a:p>
          <a:p>
            <a:pPr>
              <a:defRPr/>
            </a:pPr>
            <a:endParaRPr lang="en-US" b="1" dirty="0">
              <a:highlight>
                <a:srgbClr val="FFFF00"/>
              </a:highlight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00"/>
                </a:solidFill>
                <a:latin typeface="Century Gothic" panose="020B0502020202020204" pitchFamily="34" charset="0"/>
              </a:rPr>
              <a:t>Teens do not take information, organize it, and understand it in the same way that adults do—they have to learn how to do this</a:t>
            </a:r>
          </a:p>
          <a:p>
            <a:pPr defTabSz="457017">
              <a:defRPr/>
            </a:pPr>
            <a:endParaRPr lang="en-US" altLang="en-US" dirty="0">
              <a:solidFill>
                <a:srgbClr val="FFFF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r>
              <a:rPr lang="en-US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Source: </a:t>
            </a:r>
          </a:p>
          <a:p>
            <a:pPr algn="l"/>
            <a:r>
              <a:rPr lang="en-US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Meier, M. H., Caspi, A., Ambler, A., Harrington, H., </a:t>
            </a:r>
            <a:r>
              <a:rPr lang="en-US" dirty="0" err="1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Houts</a:t>
            </a:r>
            <a:r>
              <a:rPr lang="en-US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R., Keefe, R. S. E., … Moffitt, T. E. (2012). Persistent cannabis users show neuro psychological decline from childhood to midlife. Proceedings of the National Academy of Sciences, 109(40), E2657–E2664. http:// doi.org/10.1073/pnas.1206820109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F209-1EC9-4E00-8591-13D38026A6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38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017" indent="-457017">
              <a:buFont typeface="Wingdings" panose="05000000000000000000" pitchFamily="2" charset="2"/>
              <a:buChar char="Ø"/>
            </a:pPr>
            <a:r>
              <a:rPr lang="en-US" dirty="0"/>
              <a:t>The parts of the adolescent brain which develop first are those that control physical coordination, emotion and motivation. </a:t>
            </a:r>
          </a:p>
          <a:p>
            <a:endParaRPr lang="en-US" dirty="0"/>
          </a:p>
          <a:p>
            <a:pPr marL="457017" indent="-457017">
              <a:buFont typeface="Wingdings" panose="05000000000000000000" pitchFamily="2" charset="2"/>
              <a:buChar char="Ø"/>
            </a:pPr>
            <a:r>
              <a:rPr lang="en-US" dirty="0"/>
              <a:t>The part of the brain which controls reasoning and impulses — known as the </a:t>
            </a:r>
            <a:r>
              <a:rPr lang="en-US" b="1" dirty="0"/>
              <a:t>prefrontal cortex</a:t>
            </a:r>
            <a:r>
              <a:rPr lang="en-US" dirty="0"/>
              <a:t>. This part of the brain does not fully mature until the age of 25. </a:t>
            </a:r>
          </a:p>
          <a:p>
            <a:pPr marL="457017" indent="-457017">
              <a:buFont typeface="Wingdings" panose="05000000000000000000" pitchFamily="2" charset="2"/>
              <a:buChar char="Ø"/>
            </a:pPr>
            <a:endParaRPr lang="en-US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solidFill>
                  <a:srgbClr val="99FF66"/>
                </a:solidFill>
                <a:latin typeface="Century Gothic" panose="020B0502020202020204" pitchFamily="34" charset="0"/>
              </a:rPr>
              <a:t>To appreciate consequences of </a:t>
            </a:r>
            <a:r>
              <a:rPr lang="en-US" sz="1200" b="1" dirty="0">
                <a:solidFill>
                  <a:srgbClr val="99FF66"/>
                </a:solidFill>
                <a:latin typeface="Century Gothic" panose="020B0502020202020204" pitchFamily="34" charset="0"/>
              </a:rPr>
              <a:t>risky behavior</a:t>
            </a:r>
            <a:r>
              <a:rPr lang="en-US" sz="1200" dirty="0">
                <a:solidFill>
                  <a:srgbClr val="99FF66"/>
                </a:solidFill>
                <a:latin typeface="Century Gothic" panose="020B0502020202020204" pitchFamily="34" charset="0"/>
              </a:rPr>
              <a:t>, one has to have the ability to think through potential outcomes and understand the permanence of consequences, due to an immature prefrontal cortex, teens are not skilled at doing this</a:t>
            </a:r>
          </a:p>
          <a:p>
            <a:pPr fontAlgn="auto">
              <a:spcAft>
                <a:spcPts val="0"/>
              </a:spcAft>
              <a:defRPr/>
            </a:pPr>
            <a:endParaRPr lang="en-US" sz="1200" dirty="0">
              <a:solidFill>
                <a:srgbClr val="99FF66"/>
              </a:solidFill>
              <a:latin typeface="Century Gothic" panose="020B0502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solidFill>
                  <a:srgbClr val="99FF66"/>
                </a:solidFill>
                <a:latin typeface="Century Gothic" panose="020B0502020202020204" pitchFamily="34" charset="0"/>
              </a:rPr>
              <a:t>Teens do not take information, organize it, and understand it in the same way that adults do—they have to learn how to do this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E0CD-D28B-7943-AABC-BE60ED5BE8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06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E0CD-D28B-7943-AABC-BE60ED5BE8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54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National Institute on Drug Abuse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E0CD-D28B-7943-AABC-BE60ED5BE8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28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does it matter?</a:t>
            </a:r>
          </a:p>
          <a:p>
            <a:r>
              <a:rPr lang="en-US" dirty="0"/>
              <a:t>So as use of marijuana increases… more youth will be at risk of marijuana use and later addiction…</a:t>
            </a:r>
          </a:p>
          <a:p>
            <a:r>
              <a:rPr lang="en-US" dirty="0"/>
              <a:t>Use of marijuana during adolescence makes permanent changes on the brain that are not reversible.</a:t>
            </a:r>
          </a:p>
          <a:p>
            <a:r>
              <a:rPr lang="en-US" b="1" dirty="0"/>
              <a:t>Source: NIDA: </a:t>
            </a:r>
            <a:r>
              <a:rPr lang="en-US" dirty="0"/>
              <a:t>Marijuana https://d14rmgtrwzf5a.cloudfront.net/sites/default/files/1380-marijuana.pdf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A2F8E-3D96-4BCA-B32D-EFA483CEB04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2D2E86-AB76-44FD-83E1-E748474D6458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5749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E0CD-D28B-7943-AABC-BE60ED5BE8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1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SAMHSA Center for Substance Abuse Prevention (CSAP)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2D2E86-AB76-44FD-83E1-E748474D645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712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Universal prevention targets the entire population (local community, school, and/or neighborhood) with messages and programs aimed at preventing or delaying the (ab)use of AOD.</a:t>
            </a:r>
          </a:p>
          <a:p>
            <a:endParaRPr lang="en-US" sz="1200" dirty="0">
              <a:solidFill>
                <a:srgbClr val="FFFF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Selective prevention targets subsets of the total population at risk for substance abuse by virtue of their membership in a particular population segment. </a:t>
            </a:r>
          </a:p>
          <a:p>
            <a:endParaRPr lang="en-US" sz="1200" dirty="0">
              <a:solidFill>
                <a:srgbClr val="FFFF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200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Indicated prevention is designed to prevent the onset of substance abuse in individuals who do not meet Diagnostic and Statistical Manual of Mental Disorders.</a:t>
            </a:r>
          </a:p>
          <a:p>
            <a:endParaRPr lang="en-US" sz="1200" dirty="0">
              <a:solidFill>
                <a:srgbClr val="FFFF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2D2E86-AB76-44FD-83E1-E748474D645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310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Safe Med LA – Community Education Action Team</a:t>
            </a:r>
          </a:p>
          <a:p>
            <a:r>
              <a:rPr lang="en-US" baseline="0" dirty="0"/>
              <a:t>RAM – Provider Coalition and SPA-Based Coalitions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71910-D64D-884E-BE2B-EBBF94FA0CA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579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2014 formed the RAM Coalition – Town Hall Meeting, Focus Groups, Fact Sheets, Presentation – MRT Website Expansion 	(grassroots)</a:t>
            </a:r>
          </a:p>
          <a:p>
            <a:r>
              <a:rPr lang="en-US" dirty="0"/>
              <a:t>2. 2017 Marijuana Campaign RFSQ Frazer Communications, launched May 2018.  Videos and other materials on SAPC’s website</a:t>
            </a:r>
          </a:p>
          <a:p>
            <a:r>
              <a:rPr lang="en-US" dirty="0"/>
              <a:t>3. Cannabis Summit – January 2018</a:t>
            </a:r>
          </a:p>
          <a:p>
            <a:r>
              <a:rPr lang="en-US" dirty="0"/>
              <a:t>4. Emerging Leaders Youth Summit – April 7</a:t>
            </a:r>
            <a:r>
              <a:rPr lang="en-US" baseline="30000" dirty="0"/>
              <a:t>th</a:t>
            </a:r>
            <a:r>
              <a:rPr lang="en-US" dirty="0"/>
              <a:t> 2018</a:t>
            </a:r>
          </a:p>
          <a:p>
            <a:r>
              <a:rPr lang="en-US" dirty="0"/>
              <a:t>5. MEI – 2017</a:t>
            </a:r>
          </a:p>
          <a:p>
            <a:r>
              <a:rPr lang="en-US" dirty="0"/>
              <a:t>6. CNA, 9500 surveys collected - Domains: 1. Risk Perception, 2. Perception of access/availability 3. attitudes toward use, 4. Patterns of use, 5. Motivation for use, 6. Consequences of use - October 2017</a:t>
            </a:r>
          </a:p>
          <a:p>
            <a:r>
              <a:rPr lang="en-US" dirty="0"/>
              <a:t>7. EPI – BOS Motion on February 2017</a:t>
            </a:r>
          </a:p>
          <a:p>
            <a:r>
              <a:rPr lang="en-US" dirty="0"/>
              <a:t>8. MPSI – 2018 </a:t>
            </a:r>
          </a:p>
          <a:p>
            <a:r>
              <a:rPr lang="en-US" dirty="0"/>
              <a:t>9. CHES - 2018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E0CD-D28B-7943-AABC-BE60ED5BE8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80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LOS ANGELES COUNTY DEPARTMENT OF PUBLIC HEALTH, SUBSTANCE ABUSE PREVENTION AND CONTROL: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COMMUNITY NEEDS ASSESSMENT SURVEY, 2017, CONTACT TKIM@PH.LACOUNTY.GOV.     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E0CD-D28B-7943-AABC-BE60ED5BE8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39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CNA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YOUTH RISK BEHAVIORAL SURVEILLANCE SYSTEM. CDC YOUTH ONLINE. AVAILABLE AT HTTPS://NCCD.CDC.GOV/YOUTHONLINE/APP/RESULTS.ASPX?LID=LO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E0CD-D28B-7943-AABC-BE60ED5BE8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95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CNA – Need to confirm the number of youth surveys for this data and number of adults</a:t>
            </a:r>
          </a:p>
          <a:p>
            <a:r>
              <a:rPr lang="en-US" dirty="0"/>
              <a:t>Survey Domains:</a:t>
            </a:r>
          </a:p>
          <a:p>
            <a:pPr marL="228600" indent="-228600">
              <a:buAutoNum type="arabicPeriod"/>
            </a:pPr>
            <a:r>
              <a:rPr lang="en-US" dirty="0"/>
              <a:t>Risk Perception</a:t>
            </a:r>
          </a:p>
          <a:p>
            <a:pPr marL="228600" indent="-228600">
              <a:buAutoNum type="arabicPeriod"/>
            </a:pPr>
            <a:r>
              <a:rPr lang="en-US" dirty="0"/>
              <a:t>Perception of access/availability</a:t>
            </a:r>
          </a:p>
          <a:p>
            <a:pPr marL="228600" indent="-228600">
              <a:buAutoNum type="arabicPeriod"/>
            </a:pPr>
            <a:r>
              <a:rPr lang="en-US" dirty="0"/>
              <a:t>Attitudes toward use</a:t>
            </a:r>
          </a:p>
          <a:p>
            <a:pPr marL="228600" indent="-228600">
              <a:buAutoNum type="arabicPeriod"/>
            </a:pPr>
            <a:r>
              <a:rPr lang="en-US" dirty="0"/>
              <a:t>Patterns of use </a:t>
            </a:r>
          </a:p>
          <a:p>
            <a:pPr marL="228600" indent="-228600">
              <a:buAutoNum type="arabicPeriod"/>
            </a:pPr>
            <a:r>
              <a:rPr lang="en-US" dirty="0"/>
              <a:t>Motivation for use</a:t>
            </a:r>
          </a:p>
          <a:p>
            <a:pPr marL="228600" indent="-228600">
              <a:buAutoNum type="arabicPeriod"/>
            </a:pPr>
            <a:r>
              <a:rPr lang="en-US" dirty="0"/>
              <a:t>Consequences of use</a:t>
            </a:r>
          </a:p>
          <a:p>
            <a:endParaRPr lang="en-US" dirty="0"/>
          </a:p>
          <a:p>
            <a:r>
              <a:rPr lang="en-US" dirty="0"/>
              <a:t>62% of survey responders felt that it was easy for them to get marijuana on the streets around their neighborhoods</a:t>
            </a:r>
          </a:p>
          <a:p>
            <a:r>
              <a:rPr lang="en-US" dirty="0"/>
              <a:t>Slightly over half of youth, ages 12-17, felt they had easy access to marijuana</a:t>
            </a:r>
          </a:p>
          <a:p>
            <a:r>
              <a:rPr lang="en-US" dirty="0"/>
              <a:t>Over 70% of young adults between 18-20 reported having easy access to marijuana</a:t>
            </a:r>
          </a:p>
          <a:p>
            <a:endParaRPr lang="en-US" dirty="0"/>
          </a:p>
          <a:p>
            <a:r>
              <a:rPr lang="en-US" dirty="0"/>
              <a:t>48% of all responders reported having used marijuana at least once in their lifetime. Among those who reported lifetime use of marijuana, 29% reported current use of marijuana.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Among youth, 26% and among young adults 53% reported using marijuana at least once in their lifetime.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E0CD-D28B-7943-AABC-BE60ED5BE8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82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53144" cy="6870828"/>
          </a:xfrm>
          <a:prstGeom prst="rect">
            <a:avLst/>
          </a:prstGeom>
          <a:gradFill flip="none" rotWithShape="1">
            <a:gsLst>
              <a:gs pos="9000">
                <a:srgbClr val="00205B"/>
              </a:gs>
              <a:gs pos="100000">
                <a:srgbClr val="418FDE"/>
              </a:gs>
            </a:gsLst>
            <a:lin ang="154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8FB4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3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986"/>
          <a:stretch/>
        </p:blipFill>
        <p:spPr>
          <a:xfrm>
            <a:off x="5578081" y="2527300"/>
            <a:ext cx="3566254" cy="43306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852" y="3202108"/>
            <a:ext cx="5513020" cy="638175"/>
          </a:xfrm>
        </p:spPr>
        <p:txBody>
          <a:bodyPr anchor="t" anchorCtr="0">
            <a:noAutofit/>
          </a:bodyPr>
          <a:lstStyle>
            <a:lvl1pPr algn="l">
              <a:lnSpc>
                <a:spcPts val="3100"/>
              </a:lnSpc>
              <a:defRPr sz="3200" spc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4719" y="4084758"/>
            <a:ext cx="4593281" cy="520700"/>
          </a:xfrm>
        </p:spPr>
        <p:txBody>
          <a:bodyPr>
            <a:noAutofit/>
          </a:bodyPr>
          <a:lstStyle>
            <a:lvl1pPr marL="0" indent="0" algn="l">
              <a:lnSpc>
                <a:spcPts val="2300"/>
              </a:lnSpc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5852" y="5870695"/>
            <a:ext cx="2133600" cy="365125"/>
          </a:xfrm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fld id="{2CE7D25E-B140-CE49-980A-8882EE3DB1C2}" type="datetime1">
              <a:rPr lang="en-US" smtClean="0"/>
              <a:t>10/16/2018</a:t>
            </a:fld>
            <a:endParaRPr lang="en-US" dirty="0"/>
          </a:p>
        </p:txBody>
      </p:sp>
      <p:pic>
        <p:nvPicPr>
          <p:cNvPr id="8" name="Picture 7" descr="DPH-Logo-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828" y="612396"/>
            <a:ext cx="1924972" cy="620022"/>
          </a:xfrm>
          <a:prstGeom prst="rect">
            <a:avLst/>
          </a:prstGeom>
          <a:effectLst>
            <a:outerShdw blurRad="69850" dist="12700" dir="2700000" algn="tl" rotWithShape="0">
              <a:srgbClr val="000000">
                <a:alpha val="47000"/>
              </a:srgbClr>
            </a:outerShdw>
          </a:effectLst>
        </p:spPr>
      </p:pic>
      <p:grpSp>
        <p:nvGrpSpPr>
          <p:cNvPr id="10" name="Group 9"/>
          <p:cNvGrpSpPr/>
          <p:nvPr userDrawn="1"/>
        </p:nvGrpSpPr>
        <p:grpSpPr>
          <a:xfrm>
            <a:off x="12700" y="6787273"/>
            <a:ext cx="9153144" cy="83427"/>
            <a:chOff x="4859" y="6756285"/>
            <a:chExt cx="6847555" cy="101715"/>
          </a:xfrm>
        </p:grpSpPr>
        <p:sp>
          <p:nvSpPr>
            <p:cNvPr id="11" name="Rectangle 10"/>
            <p:cNvSpPr/>
            <p:nvPr userDrawn="1"/>
          </p:nvSpPr>
          <p:spPr>
            <a:xfrm>
              <a:off x="4859" y="6756285"/>
              <a:ext cx="2296444" cy="101715"/>
            </a:xfrm>
            <a:prstGeom prst="rect">
              <a:avLst/>
            </a:prstGeom>
            <a:solidFill>
              <a:srgbClr val="C5B78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F8FB4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259526" y="6756285"/>
              <a:ext cx="2296444" cy="101715"/>
            </a:xfrm>
            <a:prstGeom prst="rect">
              <a:avLst/>
            </a:prstGeom>
            <a:solidFill>
              <a:srgbClr val="CF7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F8FB4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4555970" y="6756285"/>
              <a:ext cx="2296444" cy="101715"/>
            </a:xfrm>
            <a:prstGeom prst="rect">
              <a:avLst/>
            </a:prstGeom>
            <a:solidFill>
              <a:srgbClr val="789D4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F8FB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0929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630" y="5080000"/>
            <a:ext cx="8140170" cy="39793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9274" y="5494337"/>
            <a:ext cx="8137525" cy="296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24AB2-28C9-3843-A442-23B9B0576A8D}" type="datetime1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1FA1-5AF9-0647-B31D-D6250D4530A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46630" y="5791200"/>
            <a:ext cx="7365470" cy="565150"/>
          </a:xfrm>
        </p:spPr>
        <p:txBody>
          <a:bodyPr/>
          <a:lstStyle>
            <a:lvl1pPr marL="91440" indent="-91440">
              <a:lnSpc>
                <a:spcPts val="900"/>
              </a:lnSpc>
              <a:spcBef>
                <a:spcPts val="0"/>
              </a:spcBef>
              <a:spcAft>
                <a:spcPts val="100"/>
              </a:spcAft>
              <a:buClr>
                <a:schemeClr val="tx1"/>
              </a:buClr>
              <a:buFont typeface="+mj-lt"/>
              <a:buAutoNum type="arabicPeriod"/>
              <a:defRPr sz="900" baseline="0"/>
            </a:lvl1pPr>
          </a:lstStyle>
          <a:p>
            <a:pPr lvl="0"/>
            <a:r>
              <a:rPr lang="en-US" dirty="0"/>
              <a:t>Click to edit Master footnote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549275" y="838199"/>
            <a:ext cx="8137525" cy="4190999"/>
          </a:xfrm>
        </p:spPr>
        <p:txBody>
          <a:bodyPr/>
          <a:lstStyle>
            <a:lvl1pPr marL="0" indent="0">
              <a:buFontTx/>
              <a:buNone/>
              <a:defRPr sz="2800" b="1"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7339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F8557-2852-4365-AB2E-306DF1765770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A533B-B394-4291-AF42-0953F92B9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21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6D0E5-0679-4FCA-93AB-19726ECF6D2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821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00480-6717-4347-9AE8-137D06C2077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8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 &amp; partn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53144" cy="6870828"/>
          </a:xfrm>
          <a:prstGeom prst="rect">
            <a:avLst/>
          </a:prstGeom>
          <a:gradFill flip="none" rotWithShape="1">
            <a:gsLst>
              <a:gs pos="9000">
                <a:srgbClr val="00205B"/>
              </a:gs>
              <a:gs pos="100000">
                <a:srgbClr val="418FDE"/>
              </a:gs>
            </a:gsLst>
            <a:lin ang="154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8FB4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3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026"/>
          <a:stretch/>
        </p:blipFill>
        <p:spPr>
          <a:xfrm>
            <a:off x="5838872" y="2456574"/>
            <a:ext cx="3326972" cy="43306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851" y="2846515"/>
            <a:ext cx="5990281" cy="638175"/>
          </a:xfrm>
        </p:spPr>
        <p:txBody>
          <a:bodyPr anchor="t" anchorCtr="0">
            <a:noAutofit/>
          </a:bodyPr>
          <a:lstStyle>
            <a:lvl1pPr algn="l">
              <a:lnSpc>
                <a:spcPts val="3100"/>
              </a:lnSpc>
              <a:defRPr sz="3200" spc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4719" y="3729165"/>
            <a:ext cx="4593281" cy="520700"/>
          </a:xfrm>
        </p:spPr>
        <p:txBody>
          <a:bodyPr>
            <a:noAutofit/>
          </a:bodyPr>
          <a:lstStyle>
            <a:lvl1pPr marL="0" indent="0" algn="l">
              <a:lnSpc>
                <a:spcPts val="2300"/>
              </a:lnSpc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2700" y="6787273"/>
            <a:ext cx="9153144" cy="83427"/>
            <a:chOff x="4859" y="6756285"/>
            <a:chExt cx="6847555" cy="101715"/>
          </a:xfrm>
        </p:grpSpPr>
        <p:sp>
          <p:nvSpPr>
            <p:cNvPr id="11" name="Rectangle 10"/>
            <p:cNvSpPr/>
            <p:nvPr userDrawn="1"/>
          </p:nvSpPr>
          <p:spPr>
            <a:xfrm>
              <a:off x="4859" y="6756285"/>
              <a:ext cx="2296444" cy="101715"/>
            </a:xfrm>
            <a:prstGeom prst="rect">
              <a:avLst/>
            </a:prstGeom>
            <a:solidFill>
              <a:srgbClr val="C5B78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F8FB4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259526" y="6756285"/>
              <a:ext cx="2296444" cy="101715"/>
            </a:xfrm>
            <a:prstGeom prst="rect">
              <a:avLst/>
            </a:prstGeom>
            <a:solidFill>
              <a:srgbClr val="CF7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F8FB4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4555970" y="6756285"/>
              <a:ext cx="2296444" cy="101715"/>
            </a:xfrm>
            <a:prstGeom prst="rect">
              <a:avLst/>
            </a:prstGeom>
            <a:solidFill>
              <a:srgbClr val="789D4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F8FB4"/>
                </a:solidFill>
              </a:endParaRPr>
            </a:p>
          </p:txBody>
        </p:sp>
      </p:grpSp>
      <p:pic>
        <p:nvPicPr>
          <p:cNvPr id="14" name="Picture 13" descr="DPH-Logo-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28" y="5420945"/>
            <a:ext cx="1924972" cy="620022"/>
          </a:xfrm>
          <a:prstGeom prst="rect">
            <a:avLst/>
          </a:prstGeom>
          <a:effectLst>
            <a:outerShdw blurRad="69850" dist="12700" dir="2700000" algn="tl" rotWithShape="0">
              <a:srgbClr val="000000">
                <a:alpha val="47000"/>
              </a:srgbClr>
            </a:outerShdw>
          </a:effectLst>
        </p:spPr>
      </p:pic>
      <p:cxnSp>
        <p:nvCxnSpPr>
          <p:cNvPr id="15" name="Straight Connector 14"/>
          <p:cNvCxnSpPr/>
          <p:nvPr userDrawn="1"/>
        </p:nvCxnSpPr>
        <p:spPr>
          <a:xfrm>
            <a:off x="2819400" y="5145764"/>
            <a:ext cx="0" cy="114300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157537" y="5342467"/>
            <a:ext cx="2040995" cy="804333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568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eal &amp; partn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53144" cy="6870828"/>
          </a:xfrm>
          <a:prstGeom prst="rect">
            <a:avLst/>
          </a:prstGeom>
          <a:gradFill flip="none" rotWithShape="1">
            <a:gsLst>
              <a:gs pos="9000">
                <a:srgbClr val="00205B"/>
              </a:gs>
              <a:gs pos="100000">
                <a:srgbClr val="418FDE"/>
              </a:gs>
            </a:gsLst>
            <a:lin ang="154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8FB4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alphaModFix amt="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3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026"/>
          <a:stretch/>
        </p:blipFill>
        <p:spPr>
          <a:xfrm>
            <a:off x="5838872" y="2456574"/>
            <a:ext cx="3326972" cy="43306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851" y="2846515"/>
            <a:ext cx="5990281" cy="638175"/>
          </a:xfrm>
        </p:spPr>
        <p:txBody>
          <a:bodyPr anchor="t" anchorCtr="0">
            <a:noAutofit/>
          </a:bodyPr>
          <a:lstStyle>
            <a:lvl1pPr algn="l">
              <a:lnSpc>
                <a:spcPts val="3100"/>
              </a:lnSpc>
              <a:defRPr sz="3200" spc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4719" y="3729165"/>
            <a:ext cx="4593281" cy="520700"/>
          </a:xfrm>
        </p:spPr>
        <p:txBody>
          <a:bodyPr>
            <a:noAutofit/>
          </a:bodyPr>
          <a:lstStyle>
            <a:lvl1pPr marL="0" indent="0" algn="l">
              <a:lnSpc>
                <a:spcPts val="2300"/>
              </a:lnSpc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2700" y="6787273"/>
            <a:ext cx="9153144" cy="83427"/>
            <a:chOff x="4859" y="6756285"/>
            <a:chExt cx="6847555" cy="101715"/>
          </a:xfrm>
        </p:grpSpPr>
        <p:sp>
          <p:nvSpPr>
            <p:cNvPr id="11" name="Rectangle 10"/>
            <p:cNvSpPr/>
            <p:nvPr userDrawn="1"/>
          </p:nvSpPr>
          <p:spPr>
            <a:xfrm>
              <a:off x="4859" y="6756285"/>
              <a:ext cx="2296444" cy="101715"/>
            </a:xfrm>
            <a:prstGeom prst="rect">
              <a:avLst/>
            </a:prstGeom>
            <a:solidFill>
              <a:srgbClr val="C5B78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F8FB4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259526" y="6756285"/>
              <a:ext cx="2296444" cy="101715"/>
            </a:xfrm>
            <a:prstGeom prst="rect">
              <a:avLst/>
            </a:prstGeom>
            <a:solidFill>
              <a:srgbClr val="CF7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F8FB4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4555970" y="6756285"/>
              <a:ext cx="2296444" cy="101715"/>
            </a:xfrm>
            <a:prstGeom prst="rect">
              <a:avLst/>
            </a:prstGeom>
            <a:solidFill>
              <a:srgbClr val="789D4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F8FB4"/>
                </a:solidFill>
              </a:endParaRPr>
            </a:p>
          </p:txBody>
        </p:sp>
      </p:grpSp>
      <p:cxnSp>
        <p:nvCxnSpPr>
          <p:cNvPr id="15" name="Straight Connector 14"/>
          <p:cNvCxnSpPr/>
          <p:nvPr userDrawn="1"/>
        </p:nvCxnSpPr>
        <p:spPr>
          <a:xfrm>
            <a:off x="2819400" y="5145764"/>
            <a:ext cx="0" cy="114300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 userDrawn="1"/>
        </p:nvGrpSpPr>
        <p:grpSpPr>
          <a:xfrm>
            <a:off x="423332" y="5463280"/>
            <a:ext cx="2065753" cy="580962"/>
            <a:chOff x="193478" y="5437878"/>
            <a:chExt cx="2295608" cy="645605"/>
          </a:xfrm>
        </p:grpSpPr>
        <p:pic>
          <p:nvPicPr>
            <p:cNvPr id="14" name="Picture 13" descr="DPH-Logo-white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719" y="5520017"/>
              <a:ext cx="1494367" cy="481327"/>
            </a:xfrm>
            <a:prstGeom prst="rect">
              <a:avLst/>
            </a:prstGeom>
            <a:effectLst>
              <a:outerShdw blurRad="69850" dist="12700" dir="2700000" algn="tl" rotWithShape="0">
                <a:srgbClr val="000000">
                  <a:alpha val="47000"/>
                </a:srgbClr>
              </a:outerShdw>
            </a:effectLst>
          </p:spPr>
        </p:pic>
        <p:pic>
          <p:nvPicPr>
            <p:cNvPr id="4" name="Picture 3" descr="SEAL-white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478" y="5437878"/>
              <a:ext cx="645605" cy="645605"/>
            </a:xfrm>
            <a:prstGeom prst="rect">
              <a:avLst/>
            </a:prstGeom>
          </p:spPr>
        </p:pic>
      </p:grp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157537" y="5342467"/>
            <a:ext cx="2040995" cy="804333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810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09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6532F-A55C-E949-93F9-DF8C19B0C78A}" type="datetime1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1FA1-5AF9-0647-B31D-D6250D4530A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791200"/>
            <a:ext cx="7454900" cy="565150"/>
          </a:xfrm>
        </p:spPr>
        <p:txBody>
          <a:bodyPr/>
          <a:lstStyle>
            <a:lvl1pPr marL="91440" indent="-91440">
              <a:lnSpc>
                <a:spcPts val="900"/>
              </a:lnSpc>
              <a:spcBef>
                <a:spcPts val="0"/>
              </a:spcBef>
              <a:spcAft>
                <a:spcPts val="100"/>
              </a:spcAft>
              <a:buClr>
                <a:schemeClr val="tx1"/>
              </a:buClr>
              <a:buFont typeface="+mj-lt"/>
              <a:buAutoNum type="arabicPeriod"/>
              <a:defRPr sz="900" baseline="0"/>
            </a:lvl1pPr>
          </a:lstStyle>
          <a:p>
            <a:pPr lvl="0"/>
            <a:r>
              <a:rPr lang="en-US" dirty="0"/>
              <a:t>Click to edit Master footnote</a:t>
            </a:r>
          </a:p>
        </p:txBody>
      </p:sp>
    </p:spTree>
    <p:extLst>
      <p:ext uri="{BB962C8B-B14F-4D97-AF65-F5344CB8AC3E}">
        <p14:creationId xmlns:p14="http://schemas.microsoft.com/office/powerpoint/2010/main" val="206470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Text Box Treat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/>
          <p:cNvSpPr/>
          <p:nvPr userDrawn="1"/>
        </p:nvSpPr>
        <p:spPr>
          <a:xfrm>
            <a:off x="438738" y="1606551"/>
            <a:ext cx="8251464" cy="317499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2"/>
          </a:solidFill>
          <a:ln w="317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US" dirty="0">
              <a:solidFill>
                <a:srgbClr val="FFFFFF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432B57-19FD-7445-976D-4C4FCAC41AC9}" type="datetime1">
              <a:rPr lang="en-US" smtClean="0"/>
              <a:pPr/>
              <a:t>10/16/2018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111FA1-5AF9-0647-B31D-D6250D4530A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448147" y="1437765"/>
            <a:ext cx="8238653" cy="309226"/>
            <a:chOff x="448147" y="1628265"/>
            <a:chExt cx="8238653" cy="309226"/>
          </a:xfrm>
        </p:grpSpPr>
        <p:sp>
          <p:nvSpPr>
            <p:cNvPr id="7" name="Rectangle 6"/>
            <p:cNvSpPr/>
            <p:nvPr/>
          </p:nvSpPr>
          <p:spPr>
            <a:xfrm>
              <a:off x="448147" y="1709648"/>
              <a:ext cx="8238653" cy="73151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id-ID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987448" y="1628265"/>
              <a:ext cx="1061274" cy="309226"/>
              <a:chOff x="3987448" y="1628265"/>
              <a:chExt cx="1061274" cy="309226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3987448" y="1709648"/>
                <a:ext cx="1061274" cy="227843"/>
              </a:xfrm>
              <a:prstGeom prst="roundRect">
                <a:avLst>
                  <a:gd name="adj" fmla="val 15704"/>
                </a:avLst>
              </a:prstGeom>
              <a:noFill/>
              <a:ln w="38100">
                <a:solidFill>
                  <a:schemeClr val="tx2">
                    <a:lumMod val="75000"/>
                  </a:schemeClr>
                </a:solidFill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/>
                </a:endParaRPr>
              </a:p>
            </p:txBody>
          </p:sp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4125876" y="1628265"/>
                <a:ext cx="784419" cy="188235"/>
              </a:xfrm>
              <a:prstGeom prst="rect">
                <a:avLst/>
              </a:prstGeom>
              <a:gradFill flip="none" rotWithShape="1">
                <a:gsLst>
                  <a:gs pos="5000">
                    <a:srgbClr val="418FFF"/>
                  </a:gs>
                  <a:gs pos="82000">
                    <a:srgbClr val="00205B"/>
                  </a:gs>
                </a:gsLst>
                <a:lin ang="3420000" scaled="0"/>
                <a:tileRect/>
              </a:gra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/>
                </a:endParaRPr>
              </a:p>
            </p:txBody>
          </p:sp>
        </p:grpSp>
      </p:grp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47700" y="1765301"/>
            <a:ext cx="7797800" cy="3929821"/>
          </a:xfrm>
        </p:spPr>
        <p:txBody>
          <a:bodyPr/>
          <a:lstStyle>
            <a:lvl1pPr>
              <a:defRPr sz="2800">
                <a:solidFill>
                  <a:srgbClr val="99FF66"/>
                </a:solidFill>
              </a:defRPr>
            </a:lvl1pPr>
            <a:lvl2pPr>
              <a:defRPr sz="2800">
                <a:solidFill>
                  <a:srgbClr val="99FF66"/>
                </a:solidFill>
              </a:defRPr>
            </a:lvl2pPr>
            <a:lvl3pPr>
              <a:defRPr sz="2800">
                <a:solidFill>
                  <a:srgbClr val="99FF66"/>
                </a:solidFill>
              </a:defRPr>
            </a:lvl3pPr>
            <a:lvl4pPr>
              <a:defRPr sz="2800">
                <a:solidFill>
                  <a:srgbClr val="99FF66"/>
                </a:solidFill>
              </a:defRPr>
            </a:lvl4pPr>
            <a:lvl5pPr>
              <a:defRPr sz="2800">
                <a:solidFill>
                  <a:srgbClr val="99FF6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791200"/>
            <a:ext cx="7988300" cy="460513"/>
          </a:xfrm>
        </p:spPr>
        <p:txBody>
          <a:bodyPr/>
          <a:lstStyle>
            <a:lvl1pPr marL="91440" indent="-91440">
              <a:lnSpc>
                <a:spcPts val="900"/>
              </a:lnSpc>
              <a:spcBef>
                <a:spcPts val="0"/>
              </a:spcBef>
              <a:spcAft>
                <a:spcPts val="100"/>
              </a:spcAft>
              <a:buClr>
                <a:schemeClr val="tx1"/>
              </a:buClr>
              <a:buFont typeface="+mj-lt"/>
              <a:buAutoNum type="arabicPeriod"/>
              <a:defRPr sz="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footnote</a:t>
            </a:r>
          </a:p>
        </p:txBody>
      </p:sp>
    </p:spTree>
    <p:extLst>
      <p:ext uri="{BB962C8B-B14F-4D97-AF65-F5344CB8AC3E}">
        <p14:creationId xmlns:p14="http://schemas.microsoft.com/office/powerpoint/2010/main" val="240268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587" y="1955801"/>
            <a:ext cx="9144000" cy="101600"/>
          </a:xfrm>
          <a:prstGeom prst="rect">
            <a:avLst/>
          </a:prstGeom>
          <a:gradFill flip="none" rotWithShape="1">
            <a:gsLst>
              <a:gs pos="9000">
                <a:srgbClr val="CF7F00"/>
              </a:gs>
              <a:gs pos="100000">
                <a:srgbClr val="FFCB02">
                  <a:alpha val="48000"/>
                </a:srgbClr>
              </a:gs>
            </a:gsLst>
            <a:lin ang="154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8FB4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722313" y="5691746"/>
            <a:ext cx="8245731" cy="207490"/>
          </a:xfrm>
          <a:prstGeom prst="rect">
            <a:avLst/>
          </a:prstGeom>
          <a:gradFill flip="none" rotWithShape="1">
            <a:gsLst>
              <a:gs pos="69000">
                <a:schemeClr val="tx1">
                  <a:alpha val="15000"/>
                </a:schemeClr>
              </a:gs>
              <a:gs pos="100000">
                <a:srgbClr val="D9D9D9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88900" marR="0" indent="-88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955800"/>
            <a:ext cx="9144000" cy="3837546"/>
          </a:xfrm>
          <a:prstGeom prst="rect">
            <a:avLst/>
          </a:prstGeom>
          <a:gradFill flip="none" rotWithShape="1">
            <a:gsLst>
              <a:gs pos="9000">
                <a:srgbClr val="00205B"/>
              </a:gs>
              <a:gs pos="100000">
                <a:srgbClr val="418FDE"/>
              </a:gs>
            </a:gsLst>
            <a:lin ang="154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5F8FB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02101"/>
            <a:ext cx="7772400" cy="876300"/>
          </a:xfrm>
        </p:spPr>
        <p:txBody>
          <a:bodyPr anchor="t"/>
          <a:lstStyle>
            <a:lvl1pPr algn="l">
              <a:lnSpc>
                <a:spcPts val="2900"/>
              </a:lnSpc>
              <a:defRPr sz="3200" b="1" cap="none" spc="1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698645"/>
            <a:ext cx="7772400" cy="403455"/>
          </a:xfrm>
        </p:spPr>
        <p:txBody>
          <a:bodyPr anchor="b" anchorCtr="0"/>
          <a:lstStyle>
            <a:lvl1pPr marL="0" indent="0">
              <a:lnSpc>
                <a:spcPts val="21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C3D2C-FFC1-F64B-A8EC-D8967CDFADA7}" type="datetime1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1FA1-5AF9-0647-B31D-D6250D4530A3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>
            <a:alphaModFix amt="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3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986"/>
          <a:stretch/>
        </p:blipFill>
        <p:spPr>
          <a:xfrm>
            <a:off x="6454469" y="2527301"/>
            <a:ext cx="2689531" cy="3266046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2057401"/>
            <a:ext cx="9142413" cy="0"/>
          </a:xfrm>
          <a:prstGeom prst="line">
            <a:avLst/>
          </a:prstGeom>
          <a:ln>
            <a:solidFill>
              <a:srgbClr val="EEB11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1587" y="5691746"/>
            <a:ext cx="9142413" cy="0"/>
          </a:xfrm>
          <a:prstGeom prst="line">
            <a:avLst/>
          </a:prstGeom>
          <a:ln>
            <a:solidFill>
              <a:srgbClr val="EEB11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34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94382"/>
            <a:ext cx="3968496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34144"/>
            <a:ext cx="3968496" cy="3951288"/>
          </a:xfrm>
        </p:spPr>
        <p:txBody>
          <a:bodyPr/>
          <a:lstStyle>
            <a:lvl1pPr marL="164592" indent="-201168">
              <a:defRPr sz="2200"/>
            </a:lvl1pPr>
            <a:lvl2pPr marL="530352" indent="-256032">
              <a:defRPr sz="2000"/>
            </a:lvl2pPr>
            <a:lvl3pPr marL="713232" indent="-182880">
              <a:defRPr sz="1800"/>
            </a:lvl3pPr>
            <a:lvl4pPr marL="960120">
              <a:defRPr sz="1600"/>
            </a:lvl4pPr>
            <a:lvl5pPr marL="118872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9325" y="1594382"/>
            <a:ext cx="3968496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9325" y="2234144"/>
            <a:ext cx="3968496" cy="3951288"/>
          </a:xfrm>
        </p:spPr>
        <p:txBody>
          <a:bodyPr/>
          <a:lstStyle>
            <a:lvl1pPr indent="-201168">
              <a:defRPr sz="2200"/>
            </a:lvl1pPr>
            <a:lvl2pPr marL="530352" indent="-256032">
              <a:defRPr sz="2000"/>
            </a:lvl2pPr>
            <a:lvl3pPr marL="713232" indent="-182880">
              <a:defRPr sz="1800"/>
            </a:lvl3pPr>
            <a:lvl4pPr marL="960120">
              <a:defRPr sz="1600"/>
            </a:lvl4pPr>
            <a:lvl5pPr marL="118872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9ECB4-0754-E541-A95F-F584C9B33CA3}" type="datetime1">
              <a:rPr lang="en-US" smtClean="0"/>
              <a:t>10/16/2018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1FA1-5AF9-0647-B31D-D6250D4530A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791200"/>
            <a:ext cx="7454900" cy="565150"/>
          </a:xfrm>
        </p:spPr>
        <p:txBody>
          <a:bodyPr/>
          <a:lstStyle>
            <a:lvl1pPr marL="91440" indent="-91440">
              <a:lnSpc>
                <a:spcPts val="900"/>
              </a:lnSpc>
              <a:spcBef>
                <a:spcPts val="0"/>
              </a:spcBef>
              <a:spcAft>
                <a:spcPts val="100"/>
              </a:spcAft>
              <a:buClr>
                <a:schemeClr val="tx1"/>
              </a:buClr>
              <a:buFont typeface="+mj-lt"/>
              <a:buAutoNum type="arabicPeriod"/>
              <a:defRPr sz="900" baseline="0"/>
            </a:lvl1pPr>
          </a:lstStyle>
          <a:p>
            <a:pPr lvl="0"/>
            <a:r>
              <a:rPr lang="en-US" dirty="0"/>
              <a:t>Click to edit Master footnote</a:t>
            </a:r>
          </a:p>
        </p:txBody>
      </p:sp>
    </p:spTree>
    <p:extLst>
      <p:ext uri="{BB962C8B-B14F-4D97-AF65-F5344CB8AC3E}">
        <p14:creationId xmlns:p14="http://schemas.microsoft.com/office/powerpoint/2010/main" val="380885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EF2BA-12F2-F649-B9F6-5B813093FF62}" type="datetime1">
              <a:rPr lang="en-US" smtClean="0"/>
              <a:t>10/16/2018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1FA1-5AF9-0647-B31D-D6250D45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48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E5D2-E1D6-0D40-9B9F-008E98C165B3}" type="datetime1">
              <a:rPr lang="en-US" smtClean="0"/>
              <a:t>10/16/2018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1FA1-5AF9-0647-B31D-D6250D453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02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13000">
              <a:schemeClr val="accent1">
                <a:lumMod val="89000"/>
              </a:schemeClr>
            </a:gs>
            <a:gs pos="60000">
              <a:schemeClr val="accent1">
                <a:lumMod val="75000"/>
              </a:schemeClr>
            </a:gs>
            <a:gs pos="8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86608"/>
            <a:ext cx="8229600" cy="634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73497-9F9D-A540-B4BE-A9F39E272AB9}" type="datetime1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165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11FA1-5AF9-0647-B31D-D6250D4530A3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0" y="-4559"/>
            <a:ext cx="9153144" cy="584305"/>
          </a:xfrm>
          <a:prstGeom prst="rect">
            <a:avLst/>
          </a:prstGeom>
          <a:gradFill flip="none" rotWithShape="1">
            <a:gsLst>
              <a:gs pos="9000">
                <a:srgbClr val="00205B"/>
              </a:gs>
              <a:gs pos="100000">
                <a:srgbClr val="418FDE"/>
              </a:gs>
            </a:gsLst>
            <a:lin ang="154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F8FB4"/>
              </a:solidFill>
            </a:endParaRPr>
          </a:p>
        </p:txBody>
      </p:sp>
      <p:pic>
        <p:nvPicPr>
          <p:cNvPr id="21" name="Picture 20" descr="DPH-Logo-white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938" y="81548"/>
            <a:ext cx="1489969" cy="479910"/>
          </a:xfrm>
          <a:prstGeom prst="rect">
            <a:avLst/>
          </a:prstGeom>
        </p:spPr>
      </p:pic>
      <p:grpSp>
        <p:nvGrpSpPr>
          <p:cNvPr id="27" name="Group 26"/>
          <p:cNvGrpSpPr/>
          <p:nvPr userDrawn="1"/>
        </p:nvGrpSpPr>
        <p:grpSpPr>
          <a:xfrm>
            <a:off x="-10731" y="581662"/>
            <a:ext cx="9153144" cy="83427"/>
            <a:chOff x="4859" y="6756285"/>
            <a:chExt cx="6847555" cy="101715"/>
          </a:xfrm>
        </p:grpSpPr>
        <p:sp>
          <p:nvSpPr>
            <p:cNvPr id="28" name="Rectangle 27"/>
            <p:cNvSpPr/>
            <p:nvPr userDrawn="1"/>
          </p:nvSpPr>
          <p:spPr>
            <a:xfrm>
              <a:off x="4859" y="6756285"/>
              <a:ext cx="2296444" cy="101715"/>
            </a:xfrm>
            <a:prstGeom prst="rect">
              <a:avLst/>
            </a:prstGeom>
            <a:solidFill>
              <a:srgbClr val="C5B78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F8FB4"/>
                </a:solidFill>
              </a:endParaRPr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2259526" y="6756285"/>
              <a:ext cx="2296444" cy="101715"/>
            </a:xfrm>
            <a:prstGeom prst="rect">
              <a:avLst/>
            </a:prstGeom>
            <a:solidFill>
              <a:srgbClr val="CF7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F8FB4"/>
                </a:solidFill>
              </a:endParaRPr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4555970" y="6756285"/>
              <a:ext cx="2296444" cy="101715"/>
            </a:xfrm>
            <a:prstGeom prst="rect">
              <a:avLst/>
            </a:prstGeom>
            <a:solidFill>
              <a:srgbClr val="789D4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5F8FB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202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51" r:id="rId6"/>
    <p:sldLayoutId id="2147483653" r:id="rId7"/>
    <p:sldLayoutId id="2147483654" r:id="rId8"/>
    <p:sldLayoutId id="2147483655" r:id="rId9"/>
    <p:sldLayoutId id="2147483657" r:id="rId10"/>
    <p:sldLayoutId id="2147483663" r:id="rId11"/>
    <p:sldLayoutId id="2147483664" r:id="rId12"/>
    <p:sldLayoutId id="2147483666" r:id="rId13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032" indent="-256032" algn="l" defTabSz="457200" rtl="0" eaLnBrk="1" latinLnBrk="0" hangingPunct="1">
        <a:spcBef>
          <a:spcPct val="20000"/>
        </a:spcBef>
        <a:buClr>
          <a:schemeClr val="accent1">
            <a:lumMod val="75000"/>
          </a:schemeClr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784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 rot="10800000" flipV="1">
            <a:off x="322179" y="1900756"/>
            <a:ext cx="8663915" cy="2756304"/>
          </a:xfrm>
        </p:spPr>
        <p:txBody>
          <a:bodyPr/>
          <a:lstStyle/>
          <a:p>
            <a:pPr algn="ctr">
              <a:lnSpc>
                <a:spcPts val="2000"/>
              </a:lnSpc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Substance Abuse Prevention and Control </a:t>
            </a:r>
            <a:b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Prevention System of Services</a:t>
            </a:r>
            <a:b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Prevention Services </a:t>
            </a:r>
          </a:p>
        </p:txBody>
      </p:sp>
      <p:sp>
        <p:nvSpPr>
          <p:cNvPr id="2" name="Rectangle 1"/>
          <p:cNvSpPr/>
          <p:nvPr/>
        </p:nvSpPr>
        <p:spPr>
          <a:xfrm>
            <a:off x="510363" y="4657061"/>
            <a:ext cx="59566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b="1" dirty="0">
              <a:solidFill>
                <a:schemeClr val="bg1"/>
              </a:solidFill>
            </a:endParaRPr>
          </a:p>
          <a:p>
            <a:pPr lvl="0"/>
            <a:r>
              <a:rPr lang="en-US" sz="2000" b="1" dirty="0">
                <a:solidFill>
                  <a:schemeClr val="bg1"/>
                </a:solidFill>
              </a:rPr>
              <a:t>Yolanda Cordero, MPA</a:t>
            </a:r>
          </a:p>
          <a:p>
            <a:pPr lvl="0"/>
            <a:r>
              <a:rPr lang="en-US" sz="2000" b="1" dirty="0">
                <a:solidFill>
                  <a:schemeClr val="bg1"/>
                </a:solidFill>
              </a:rPr>
              <a:t>Chief, Prevention Services, </a:t>
            </a:r>
          </a:p>
          <a:p>
            <a:pPr lvl="0"/>
            <a:r>
              <a:rPr lang="en-US" sz="2000" b="1" dirty="0">
                <a:solidFill>
                  <a:schemeClr val="bg1"/>
                </a:solidFill>
              </a:rPr>
              <a:t>Substance Abuse Prevention &amp; Control</a:t>
            </a:r>
          </a:p>
          <a:p>
            <a:pPr lvl="0"/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94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C2E24-01D5-476F-A75D-EA9833BBF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254642"/>
            <a:ext cx="8516679" cy="191386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2015, Among LAC High School Youth:</a:t>
            </a:r>
            <a:b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B23571-CA0D-4008-8F78-03E7A2936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B63A6-BD68-4A87-AA92-60E9AA085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1FA1-5AF9-0647-B31D-D6250D4530A3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F8B788-0D1B-4B9D-8007-07D609DEA182}"/>
              </a:ext>
            </a:extLst>
          </p:cNvPr>
          <p:cNvSpPr/>
          <p:nvPr/>
        </p:nvSpPr>
        <p:spPr>
          <a:xfrm>
            <a:off x="457199" y="1871330"/>
            <a:ext cx="82296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in 3 youth reported ever trying marijuana</a:t>
            </a:r>
            <a:r>
              <a:rPr lang="en-US" sz="32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457200" marR="0" lvl="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17% males and 16% females used marijuana once or more in the last 30 days</a:t>
            </a:r>
            <a:r>
              <a:rPr lang="en-US" sz="32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457200" marR="0" lvl="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More men initiated used before they turned 13</a:t>
            </a:r>
            <a:r>
              <a:rPr lang="en-US" sz="32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457200" marR="0" lvl="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About 1 in 10 tried marijuana before they turned 13</a:t>
            </a:r>
            <a:r>
              <a:rPr lang="en-US" sz="32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291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96F0A-7C25-4A1E-9515-D5DFAF4DF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147" y="595423"/>
            <a:ext cx="8187213" cy="786810"/>
          </a:xfrm>
        </p:spPr>
        <p:txBody>
          <a:bodyPr/>
          <a:lstStyle/>
          <a:p>
            <a:r>
              <a:rPr lang="en-US" dirty="0"/>
              <a:t>Access and Availability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404499-12C4-4E86-BEBE-45FAF0906D85}"/>
              </a:ext>
            </a:extLst>
          </p:cNvPr>
          <p:cNvSpPr/>
          <p:nvPr/>
        </p:nvSpPr>
        <p:spPr>
          <a:xfrm>
            <a:off x="548640" y="1382233"/>
            <a:ext cx="84466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</a:rPr>
              <a:t>62% of survey responders felt that it was easy for them to get marijuana on the streets around their neighborhoods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99FF66"/>
                </a:solidFill>
              </a:rPr>
              <a:t>Slightly over half of youth, ages 12-17, felt they had easy access to marijuana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rgbClr val="99FF66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</a:rPr>
              <a:t>Over 70% of young adults between 18-20 reported having easy access to marijuana</a:t>
            </a:r>
          </a:p>
        </p:txBody>
      </p:sp>
    </p:spTree>
    <p:extLst>
      <p:ext uri="{BB962C8B-B14F-4D97-AF65-F5344CB8AC3E}">
        <p14:creationId xmlns:p14="http://schemas.microsoft.com/office/powerpoint/2010/main" val="973193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DE463E-6E24-4EAB-91D4-AF5C6500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12EF14-8624-40E0-ACCB-AE0E1094A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1FA1-5AF9-0647-B31D-D6250D4530A3}" type="slidenum">
              <a:rPr lang="en-US" smtClean="0"/>
              <a:t>11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2A3A39-21FD-4FA5-9EBF-3838C6A60D25}"/>
              </a:ext>
            </a:extLst>
          </p:cNvPr>
          <p:cNvSpPr/>
          <p:nvPr/>
        </p:nvSpPr>
        <p:spPr>
          <a:xfrm>
            <a:off x="457201" y="956930"/>
            <a:ext cx="8048846" cy="5341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2004 to 2016, among LAC residents ages</a:t>
            </a:r>
          </a:p>
          <a:p>
            <a:pPr indent="228600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and over:</a:t>
            </a:r>
          </a:p>
          <a:p>
            <a:pPr indent="228600"/>
            <a:endParaRPr lang="en-US" sz="32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Fewer people perceived smoking marijuana once a month as harmful (decreased from 40% in 2006-2008 to 29% in 2012-2014)</a:t>
            </a:r>
            <a:r>
              <a:rPr lang="en-US" sz="32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457200" marR="0" lvl="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3200" baseline="300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use increased from 6% in 2006-08 to 8% in 2012-14.</a:t>
            </a:r>
            <a:r>
              <a:rPr lang="en-US" sz="32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00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19B297-2718-443E-8DEC-E90A9EB7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1FA1-5AF9-0647-B31D-D6250D4530A3}" type="slidenum">
              <a:rPr lang="en-US" smtClean="0"/>
              <a:t>12</a:t>
            </a:fld>
            <a:endParaRPr lang="en-US"/>
          </a:p>
        </p:txBody>
      </p:sp>
      <p:sp>
        <p:nvSpPr>
          <p:cNvPr id="5" name="Text Box 22">
            <a:extLst>
              <a:ext uri="{FF2B5EF4-FFF2-40B4-BE49-F238E27FC236}">
                <a16:creationId xmlns:a16="http://schemas.microsoft.com/office/drawing/2014/main" id="{64DF7B72-79F2-4B1B-A298-7EE4F6A00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9594850"/>
            <a:ext cx="6981825" cy="695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1 - LOS ANGELES COUNTY DEPARTMENT OF PUBLIC HEALTH, SUBSTANCE ABUSE PREVENTION AND CONTROL: COMMUNITY NEEDS ASSESSMENT SURVEY, 2017, CONTACT TKIM@PH.LACOUNTY.GOV.      </a:t>
            </a:r>
            <a:endParaRPr kumimoji="0" lang="en-US" alt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2 - YOUTH RISK BEHAVIORAL SURVEILLANCE SYSTEM. CDC YOUTH ONLINE. AVAILABLE AT HTTPS://NCCD.CDC.GOV/YOUTHONLINE/APP/RESULTS.ASPX?LID=LO</a:t>
            </a:r>
            <a:endParaRPr kumimoji="0" lang="en-US" alt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3 - NATIONAL SURVEY ON DRUG USE AND HEALTH (NSDUH). AVAILABLE AT HTTPS://WWW.SAMHSA.GOV/DATA/POPULATION-DATA-NSDUH/REPORTS?TAB=38  AND HTTPS://ARCHIVE.SAMHSA.GOV/DATA/NSDUH.ASPX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kumimoji="0" lang="en-US" alt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4 - OFFICE OF STATEWIDE HEALTH PLANNING AND DEVELOPMENT (OSHPD). EMERGENCY DEPARTMENT AND INPATIENT DISCHARGE DATA SETS 2006-2015. CALIFORNIA DEPARTMENT OF PUBLIC HEALTH.                                                                                                                   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24CAEB7-7650-45BE-AD92-8EB0F432F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A354BF-DF0A-4C18-A4D1-5EDC28966380}"/>
              </a:ext>
            </a:extLst>
          </p:cNvPr>
          <p:cNvSpPr/>
          <p:nvPr/>
        </p:nvSpPr>
        <p:spPr>
          <a:xfrm>
            <a:off x="457200" y="956936"/>
            <a:ext cx="8027581" cy="4466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2005 to 2015, among Los Angeles</a:t>
            </a:r>
          </a:p>
          <a:p>
            <a:pPr indent="228600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residents ages 0 through 17: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Emergency Department visits related to marijuana poisoning, dependence, and abuse has increased 4-fold among both men and women and even greater among African Americans and Latinos.</a:t>
            </a:r>
            <a:r>
              <a:rPr lang="en-US" sz="32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980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1953CF-FD11-4C15-A402-2F45DC7A4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CE0E67-10AD-4D06-96AC-BF9A55F13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1FA1-5AF9-0647-B31D-D6250D4530A3}" type="slidenum">
              <a:rPr lang="en-US" smtClean="0"/>
              <a:t>13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0CFB61-5345-4137-8986-8115CFFD6204}"/>
              </a:ext>
            </a:extLst>
          </p:cNvPr>
          <p:cNvSpPr/>
          <p:nvPr/>
        </p:nvSpPr>
        <p:spPr>
          <a:xfrm>
            <a:off x="382772" y="1790243"/>
            <a:ext cx="830402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59% of survey responders felt there was no harm associated with marijuana use;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16% believed there was harm if driving under the influence.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13% of responders felt cannabis use would decrease motivation!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12% were concerned about illegal activities! 11% felt it would lead to poor work performance.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A19029-4124-4D12-8A1B-D41DD51FC323}"/>
              </a:ext>
            </a:extLst>
          </p:cNvPr>
          <p:cNvSpPr/>
          <p:nvPr/>
        </p:nvSpPr>
        <p:spPr>
          <a:xfrm>
            <a:off x="531628" y="1082357"/>
            <a:ext cx="7931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Perception of Harm</a:t>
            </a:r>
          </a:p>
        </p:txBody>
      </p:sp>
    </p:spTree>
    <p:extLst>
      <p:ext uri="{BB962C8B-B14F-4D97-AF65-F5344CB8AC3E}">
        <p14:creationId xmlns:p14="http://schemas.microsoft.com/office/powerpoint/2010/main" val="1255882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BEA35A-1912-48EE-8533-E4FCA4652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FC27D3-6383-4F40-9D42-02DA1C91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1FA1-5AF9-0647-B31D-D6250D4530A3}" type="slidenum">
              <a:rPr lang="en-US" smtClean="0"/>
              <a:t>14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ECFCE2-A6D7-4626-BF90-4FC4DAA599F3}"/>
              </a:ext>
            </a:extLst>
          </p:cNvPr>
          <p:cNvSpPr/>
          <p:nvPr/>
        </p:nvSpPr>
        <p:spPr>
          <a:xfrm>
            <a:off x="701749" y="2190307"/>
            <a:ext cx="762177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27% of all survey reported having gone to work or school under the influence of marijuana! </a:t>
            </a: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Almost half (49%) of Youth, ages 12-17, and 31% of young adults ages 18-20 reported having gone to school under the influence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A6D52C-D1AA-4CC1-B6B4-C262468A090E}"/>
              </a:ext>
            </a:extLst>
          </p:cNvPr>
          <p:cNvSpPr/>
          <p:nvPr/>
        </p:nvSpPr>
        <p:spPr>
          <a:xfrm>
            <a:off x="531628" y="1148316"/>
            <a:ext cx="76217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Cannabis Use Consequences</a:t>
            </a:r>
          </a:p>
        </p:txBody>
      </p:sp>
    </p:spTree>
    <p:extLst>
      <p:ext uri="{BB962C8B-B14F-4D97-AF65-F5344CB8AC3E}">
        <p14:creationId xmlns:p14="http://schemas.microsoft.com/office/powerpoint/2010/main" val="2555936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Number Placeholder 3">
            <a:extLst>
              <a:ext uri="{FF2B5EF4-FFF2-40B4-BE49-F238E27FC236}">
                <a16:creationId xmlns:a16="http://schemas.microsoft.com/office/drawing/2014/main" id="{6DFEF43F-26C0-4DB5-9A07-2F31F66E6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350"/>
              </a:spcBef>
              <a:buSzPct val="9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556171" indent="-213179">
              <a:lnSpc>
                <a:spcPct val="9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856288" indent="-170305">
              <a:lnSpc>
                <a:spcPct val="9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199279" indent="-170305">
              <a:lnSpc>
                <a:spcPct val="9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1542271" indent="-170305">
              <a:lnSpc>
                <a:spcPct val="90000"/>
              </a:lnSpc>
              <a:spcBef>
                <a:spcPts val="450"/>
              </a:spcBef>
              <a:buSzPct val="9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1885262" indent="-170305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228254" indent="-170305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2571245" indent="-170305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2914237" indent="-170305" fontAlgn="base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SzPct val="9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fld id="{EF8EAE2E-5475-4B47-93EB-28A957E7E647}" type="slidenum">
              <a:rPr lang="en-US" altLang="en-US" sz="900">
                <a:solidFill>
                  <a:srgbClr val="898989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FontTx/>
                <a:buNone/>
              </a:pPr>
              <a:t>15</a:t>
            </a:fld>
            <a:endParaRPr lang="en-US" altLang="en-US" sz="900">
              <a:solidFill>
                <a:srgbClr val="898989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7FB157-C82B-4D4E-A7D7-F20C9A67FDD0}"/>
              </a:ext>
            </a:extLst>
          </p:cNvPr>
          <p:cNvSpPr/>
          <p:nvPr/>
        </p:nvSpPr>
        <p:spPr>
          <a:xfrm>
            <a:off x="3626908" y="2433459"/>
            <a:ext cx="5343045" cy="507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001" b="1" dirty="0">
                <a:solidFill>
                  <a:schemeClr val="bg1"/>
                </a:solidFill>
                <a:latin typeface="+mj-lt"/>
              </a:rPr>
              <a:t>What We Now Know</a:t>
            </a:r>
          </a:p>
        </p:txBody>
      </p:sp>
      <p:sp>
        <p:nvSpPr>
          <p:cNvPr id="66563" name="Rectangle 6">
            <a:extLst>
              <a:ext uri="{FF2B5EF4-FFF2-40B4-BE49-F238E27FC236}">
                <a16:creationId xmlns:a16="http://schemas.microsoft.com/office/drawing/2014/main" id="{FB308F2A-9387-4013-94E2-FD1072FC4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527" y="3342885"/>
            <a:ext cx="531633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800" dirty="0">
                <a:solidFill>
                  <a:srgbClr val="99FF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Adolescence is a critical period in brain development.</a:t>
            </a:r>
          </a:p>
          <a:p>
            <a:pPr marL="0" indent="0" eaLnBrk="1" hangingPunct="1"/>
            <a:endParaRPr lang="en-US" altLang="en-US" sz="2800" dirty="0">
              <a:solidFill>
                <a:srgbClr val="99FF6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800" dirty="0">
                <a:solidFill>
                  <a:srgbClr val="99FF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brain is still developing until approximately age 25</a:t>
            </a:r>
          </a:p>
        </p:txBody>
      </p:sp>
      <p:pic>
        <p:nvPicPr>
          <p:cNvPr id="10" name="Picture 9" descr="A person posing for the camera&#10;&#10;Description generated with high confidence">
            <a:extLst>
              <a:ext uri="{FF2B5EF4-FFF2-40B4-BE49-F238E27FC236}">
                <a16:creationId xmlns:a16="http://schemas.microsoft.com/office/drawing/2014/main" id="{22066193-4EE6-44E6-8ECC-7D2D0B5A82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 flipH="1">
            <a:off x="416862" y="861773"/>
            <a:ext cx="2919139" cy="392055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376E36C-887F-4D95-9AF6-791E37597080}"/>
              </a:ext>
            </a:extLst>
          </p:cNvPr>
          <p:cNvSpPr/>
          <p:nvPr/>
        </p:nvSpPr>
        <p:spPr>
          <a:xfrm>
            <a:off x="3626908" y="1280709"/>
            <a:ext cx="531633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Marijuana and the Teen Brain</a:t>
            </a:r>
          </a:p>
        </p:txBody>
      </p:sp>
      <p:pic>
        <p:nvPicPr>
          <p:cNvPr id="66566" name="Picture 4" descr="NIDA">
            <a:extLst>
              <a:ext uri="{FF2B5EF4-FFF2-40B4-BE49-F238E27FC236}">
                <a16:creationId xmlns:a16="http://schemas.microsoft.com/office/drawing/2014/main" id="{46A772AB-7FF9-4D3D-9E60-BBA8DF5A4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0" y="5544100"/>
            <a:ext cx="4029652" cy="91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007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 txBox="1">
            <a:spLocks/>
          </p:cNvSpPr>
          <p:nvPr/>
        </p:nvSpPr>
        <p:spPr>
          <a:xfrm>
            <a:off x="2667000" y="1447800"/>
            <a:ext cx="6057208" cy="490728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19075" indent="-219075" defTabSz="685800" fontAlgn="auto">
              <a:lnSpc>
                <a:spcPct val="110000"/>
              </a:lnSpc>
              <a:spcBef>
                <a:spcPts val="0"/>
              </a:spcBef>
              <a:spcAft>
                <a:spcPts val="2700"/>
              </a:spcAft>
              <a:buClr>
                <a:srgbClr val="CEB966"/>
              </a:buClr>
              <a:buSzPct val="70000"/>
              <a:buFont typeface="Wingdings 2"/>
              <a:buChar char=""/>
              <a:defRPr/>
            </a:pPr>
            <a:r>
              <a:rPr lang="en-US" sz="2800" kern="0" dirty="0">
                <a:solidFill>
                  <a:srgbClr val="99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Prefrontal Cortex </a:t>
            </a:r>
            <a:r>
              <a:rPr lang="en-US" sz="2800" kern="0" dirty="0">
                <a:solidFill>
                  <a:srgbClr val="99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responsible for controlling planning, working memory, organization, modulating mood, and is constantly changing and growing.</a:t>
            </a:r>
          </a:p>
          <a:p>
            <a:pPr marL="219075" indent="-219075" defTabSz="685800" fontAlgn="auto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>
                <a:srgbClr val="CEB966"/>
              </a:buClr>
              <a:buSzPct val="70000"/>
              <a:buFont typeface="Wingdings 2"/>
              <a:buChar char=""/>
              <a:defRPr/>
            </a:pPr>
            <a:r>
              <a:rPr lang="en-US" sz="2800" kern="0" dirty="0">
                <a:solidFill>
                  <a:srgbClr val="99FF66"/>
                </a:solidFill>
                <a:latin typeface="Century Gothic" pitchFamily="34" charset="0"/>
              </a:rPr>
              <a:t>The </a:t>
            </a:r>
            <a:r>
              <a:rPr lang="en-US" sz="2800" b="1" kern="0" dirty="0">
                <a:solidFill>
                  <a:schemeClr val="bg1"/>
                </a:solidFill>
                <a:latin typeface="Century Gothic" pitchFamily="34" charset="0"/>
              </a:rPr>
              <a:t>Limbic System </a:t>
            </a:r>
            <a:r>
              <a:rPr lang="en-US" sz="2800" kern="0" dirty="0">
                <a:solidFill>
                  <a:srgbClr val="99FF66"/>
                </a:solidFill>
                <a:latin typeface="Century Gothic" pitchFamily="34" charset="0"/>
              </a:rPr>
              <a:t>is responsible for controlling </a:t>
            </a:r>
            <a:r>
              <a:rPr lang="es-ES" sz="2800" kern="0" dirty="0">
                <a:solidFill>
                  <a:srgbClr val="99FF66"/>
                </a:solidFill>
                <a:latin typeface="Century Gothic" pitchFamily="34" charset="0"/>
              </a:rPr>
              <a:t> </a:t>
            </a:r>
            <a:r>
              <a:rPr lang="en-US" sz="2800" kern="0" dirty="0">
                <a:solidFill>
                  <a:srgbClr val="99FF66"/>
                </a:solidFill>
                <a:latin typeface="Century Gothic" pitchFamily="34" charset="0"/>
              </a:rPr>
              <a:t>emotion and other brain functions related to our instincts and memories, such as giving a sense of reward for engaging in risk.</a:t>
            </a:r>
          </a:p>
          <a:p>
            <a:pPr marL="480060" lvl="1" indent="-171450" defTabSz="685800" fontAlgn="auto">
              <a:spcBef>
                <a:spcPts val="300"/>
              </a:spcBef>
              <a:spcAft>
                <a:spcPts val="0"/>
              </a:spcAft>
              <a:buClr>
                <a:srgbClr val="9CB084"/>
              </a:buClr>
              <a:buSzPct val="90000"/>
              <a:defRPr/>
            </a:pPr>
            <a:endParaRPr lang="en-US" sz="2100" kern="0" dirty="0">
              <a:solidFill>
                <a:srgbClr val="99FF66"/>
              </a:solidFill>
              <a:latin typeface="Century Gothic" pitchFamily="34" charset="0"/>
            </a:endParaRPr>
          </a:p>
          <a:p>
            <a:pPr marL="480060" lvl="1" indent="-171450" defTabSz="685800" fontAlgn="auto">
              <a:spcBef>
                <a:spcPts val="300"/>
              </a:spcBef>
              <a:spcAft>
                <a:spcPts val="0"/>
              </a:spcAft>
              <a:buClr>
                <a:srgbClr val="9CB084"/>
              </a:buClr>
              <a:buSzPct val="90000"/>
              <a:defRPr/>
            </a:pPr>
            <a:endParaRPr lang="en-US" sz="2100" kern="0" dirty="0">
              <a:solidFill>
                <a:srgbClr val="99FF66"/>
              </a:solidFill>
              <a:latin typeface="Century Gothic" pitchFamily="34" charset="0"/>
            </a:endParaRPr>
          </a:p>
          <a:p>
            <a:pPr marL="219075" indent="-219075" defTabSz="685800" fontAlgn="auto">
              <a:spcBef>
                <a:spcPts val="0"/>
              </a:spcBef>
              <a:spcAft>
                <a:spcPts val="0"/>
              </a:spcAft>
              <a:buClr>
                <a:srgbClr val="CEB966"/>
              </a:buClr>
              <a:buSzPct val="70000"/>
              <a:buFontTx/>
              <a:buChar char="-"/>
              <a:defRPr/>
            </a:pPr>
            <a:endParaRPr lang="en-US" sz="2100" kern="0" dirty="0">
              <a:solidFill>
                <a:srgbClr val="99FF66"/>
              </a:solidFill>
              <a:latin typeface="Century Gothic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08" t="18519" r="1587" b="9259"/>
          <a:stretch/>
        </p:blipFill>
        <p:spPr>
          <a:xfrm>
            <a:off x="300645" y="1922144"/>
            <a:ext cx="2133599" cy="3107055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6280" y="967153"/>
            <a:ext cx="7522865" cy="375871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ADOLESCENT BRAIN DEVELOPMENT</a:t>
            </a:r>
          </a:p>
        </p:txBody>
      </p:sp>
    </p:spTree>
    <p:extLst>
      <p:ext uri="{BB962C8B-B14F-4D97-AF65-F5344CB8AC3E}">
        <p14:creationId xmlns:p14="http://schemas.microsoft.com/office/powerpoint/2010/main" val="2022108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>
            <a:extLst>
              <a:ext uri="{FF2B5EF4-FFF2-40B4-BE49-F238E27FC236}">
                <a16:creationId xmlns:a16="http://schemas.microsoft.com/office/drawing/2014/main" id="{1D889DD0-19D5-4920-B608-36ED3DFECD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633046"/>
            <a:ext cx="8496300" cy="1295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ADOLESCENT BRAIN DEVELOPMENT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F73373F9-AAF5-45A8-9837-5A38031B08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62708" y="1928446"/>
            <a:ext cx="7842738" cy="431995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800" b="0" dirty="0">
                <a:solidFill>
                  <a:srgbClr val="99FF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US" altLang="en-US" sz="2800" b="1" dirty="0">
                <a:solidFill>
                  <a:srgbClr val="99FF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Underdevelopment of the frontal 	lobe/prefrontal cortex </a:t>
            </a:r>
            <a:r>
              <a:rPr lang="en-US" altLang="en-US" sz="2800" b="0" dirty="0">
                <a:solidFill>
                  <a:srgbClr val="99FF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make adolescents 	more prone to “</a:t>
            </a:r>
            <a:r>
              <a:rPr lang="en-US" altLang="en-US" sz="2800" b="0" i="1" dirty="0">
                <a:solidFill>
                  <a:srgbClr val="99FF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behave emotionally or with 	‘gut’ reactions</a:t>
            </a:r>
            <a:r>
              <a:rPr lang="en-US" altLang="en-US" sz="2800" b="0" dirty="0">
                <a:solidFill>
                  <a:srgbClr val="99FF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</a:t>
            </a:r>
          </a:p>
          <a:p>
            <a:endParaRPr lang="en-US" altLang="en-US" sz="1050" b="1" dirty="0">
              <a:solidFill>
                <a:srgbClr val="99FF6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800" b="0" dirty="0">
                <a:solidFill>
                  <a:srgbClr val="99FF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Adolescents tend to use an alternative part of 	the brain– the AMYGDALA (emotions) rather 	than the prefrontal cortex (reasoning) to 	process information.</a:t>
            </a:r>
          </a:p>
        </p:txBody>
      </p:sp>
    </p:spTree>
    <p:extLst>
      <p:ext uri="{BB962C8B-B14F-4D97-AF65-F5344CB8AC3E}">
        <p14:creationId xmlns:p14="http://schemas.microsoft.com/office/powerpoint/2010/main" val="983496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B4A53-A752-4B86-A39D-4E0E9BA43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96" y="773911"/>
            <a:ext cx="7772400" cy="469674"/>
          </a:xfrm>
        </p:spPr>
        <p:txBody>
          <a:bodyPr/>
          <a:lstStyle/>
          <a:p>
            <a:r>
              <a:rPr lang="en-US" sz="3200" dirty="0"/>
              <a:t>Cannabis and the Adolescent Brain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C1DAB7-0492-44D4-97C8-53276369D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1FA1-5AF9-0647-B31D-D6250D4530A3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CA3EF22-E75F-4774-91FE-F4FEF5AF53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770990"/>
              </p:ext>
            </p:extLst>
          </p:nvPr>
        </p:nvGraphicFramePr>
        <p:xfrm>
          <a:off x="185530" y="1275694"/>
          <a:ext cx="8805944" cy="4306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Bitmap Image" r:id="rId4" imgW="5495760" imgH="2390760" progId="Paint.Picture">
                  <p:embed/>
                </p:oleObj>
              </mc:Choice>
              <mc:Fallback>
                <p:oleObj name="Bitmap Image" r:id="rId4" imgW="5495760" imgH="2390760" progId="Paint.Picture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1BA9CEF-25CD-47F0-9D6B-223BB230D6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5530" y="1275694"/>
                        <a:ext cx="8805944" cy="4306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BE76825-C2E3-4494-92C3-A6F845386168}"/>
              </a:ext>
            </a:extLst>
          </p:cNvPr>
          <p:cNvSpPr/>
          <p:nvPr/>
        </p:nvSpPr>
        <p:spPr>
          <a:xfrm rot="10800000" flipV="1">
            <a:off x="542693" y="5893412"/>
            <a:ext cx="7872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99FF66"/>
                </a:solidFill>
              </a:rPr>
              <a:t>The National Institute on Drug Abuse Blog Team. (2014, December 1). Marijuana Use Can Lower Your Grades. Retrieved from https://teens.drugabuse.gov/blog/post/marijuana-use-can-lower-your-grades on March 19, 2018.</a:t>
            </a:r>
          </a:p>
        </p:txBody>
      </p:sp>
    </p:spTree>
    <p:extLst>
      <p:ext uri="{BB962C8B-B14F-4D97-AF65-F5344CB8AC3E}">
        <p14:creationId xmlns:p14="http://schemas.microsoft.com/office/powerpoint/2010/main" val="2771211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95299"/>
            <a:ext cx="7529623" cy="1269705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Prevention Frameworks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65004"/>
            <a:ext cx="8153400" cy="4597697"/>
          </a:xfrm>
        </p:spPr>
        <p:txBody>
          <a:bodyPr/>
          <a:lstStyle/>
          <a:p>
            <a:pPr marL="1001268" indent="-4572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Strategic Prevention Framework (SPF)</a:t>
            </a:r>
          </a:p>
          <a:p>
            <a:pPr marL="1001268" indent="-4572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Institute of Medicine (IOM) classification</a:t>
            </a:r>
          </a:p>
          <a:p>
            <a:pPr marL="1001268" indent="-4572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SAMHSA’s Center for Substance Abuse Prevention (CSAP) Strategies.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use of these frameworks are required by the State Department of Health Care Services and included as part of their data reporting requirements</a:t>
            </a:r>
            <a:r>
              <a:rPr lang="en-US" sz="2400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87D8DC-7326-487B-B93A-205ABEED526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325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65EEA3-1753-4518-A039-9DAE05B74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2C0EB9-02D7-454D-8BDD-D05249AC00E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8836AB-E542-408A-B26D-5EFA60B61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84739"/>
            <a:ext cx="9144000" cy="511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02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BDF51C8-4053-4DB4-8920-018365082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79" y="5594350"/>
            <a:ext cx="8687033" cy="762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EC1EFB-074A-4B1B-93BB-29068747C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2C0EB9-02D7-454D-8BDD-D05249AC00E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630C3B-84EF-43C4-8E56-F4AF8BC31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12" y="115521"/>
            <a:ext cx="9027662" cy="4665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1470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031" y="643389"/>
            <a:ext cx="8229600" cy="634985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Resources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69" y="1278374"/>
            <a:ext cx="8901629" cy="5038105"/>
          </a:xfrm>
        </p:spPr>
        <p:txBody>
          <a:bodyPr/>
          <a:lstStyle/>
          <a:p>
            <a:r>
              <a:rPr lang="en-US" b="1" dirty="0">
                <a:solidFill>
                  <a:srgbClr val="99FF66"/>
                </a:solidFill>
              </a:rPr>
              <a:t>LAC Substance Use Treatment Services</a:t>
            </a:r>
          </a:p>
          <a:p>
            <a:r>
              <a:rPr lang="en-US" sz="2200" dirty="0">
                <a:solidFill>
                  <a:schemeClr val="bg1"/>
                </a:solidFill>
              </a:rPr>
              <a:t>	Screening and Referral Call 1-844-804-7500</a:t>
            </a:r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rgbClr val="99FF66"/>
                </a:solidFill>
              </a:rPr>
              <a:t>DPH – Substance Abuse Prevention and Control, Prevention Services:</a:t>
            </a:r>
            <a:br>
              <a:rPr lang="en-US" b="1" dirty="0">
                <a:solidFill>
                  <a:srgbClr val="99FF66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Prevention Website http://publichealth.lacounty.gov/sapc/prevention/PreventionLinks.htm</a:t>
            </a:r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rgbClr val="99FF66"/>
                </a:solidFill>
              </a:rPr>
              <a:t>DPH Prop 64 Resource Webpage:</a:t>
            </a:r>
            <a:br>
              <a:rPr lang="en-US" b="1" dirty="0">
                <a:solidFill>
                  <a:srgbClr val="99FF66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http://publichealth.lacounty.gov/sapc/Prop64/Proposition64.htm</a:t>
            </a:r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rgbClr val="99FF66"/>
                </a:solidFill>
              </a:rPr>
              <a:t>LA County Office of Cannabis Management:</a:t>
            </a:r>
            <a:r>
              <a:rPr lang="en-US" b="1" dirty="0">
                <a:solidFill>
                  <a:srgbClr val="FFFF00"/>
                </a:solidFill>
              </a:rPr>
              <a:t>  </a:t>
            </a:r>
            <a:r>
              <a:rPr lang="en-US" sz="2200" dirty="0">
                <a:solidFill>
                  <a:schemeClr val="bg1"/>
                </a:solidFill>
              </a:rPr>
              <a:t>https://www.lacounty.gov/marijuana</a:t>
            </a:r>
          </a:p>
          <a:p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1FA1-5AF9-0647-B31D-D6250D4530A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19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2552A-F0A7-4BD8-B3D7-B605BB237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041991"/>
            <a:ext cx="7437474" cy="850604"/>
          </a:xfrm>
        </p:spPr>
        <p:txBody>
          <a:bodyPr/>
          <a:lstStyle/>
          <a:p>
            <a:r>
              <a:rPr lang="en-US" sz="4400" dirty="0">
                <a:latin typeface="Segoe UI" panose="020B0502040204020203" pitchFamily="34" charset="0"/>
                <a:cs typeface="Segoe UI" panose="020B0502040204020203" pitchFamily="34" charset="0"/>
              </a:rPr>
              <a:t>Prevention Strategies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D185A4-54A6-4B3F-852B-7CB483B16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1892595"/>
            <a:ext cx="8054163" cy="4338084"/>
          </a:xfrm>
        </p:spPr>
        <p:txBody>
          <a:bodyPr/>
          <a:lstStyle/>
          <a:p>
            <a:pPr marL="742950" indent="-742950" algn="l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Education</a:t>
            </a:r>
          </a:p>
          <a:p>
            <a:pPr marL="742950" indent="-742950" algn="l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Community Based Process</a:t>
            </a:r>
          </a:p>
          <a:p>
            <a:pPr marL="742950" indent="-742950" algn="l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Information Dissemination</a:t>
            </a:r>
          </a:p>
          <a:p>
            <a:pPr marL="742950" indent="-742950" algn="l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Alternative Activities</a:t>
            </a:r>
          </a:p>
          <a:p>
            <a:pPr marL="742950" indent="-742950" algn="l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Environmental</a:t>
            </a:r>
          </a:p>
          <a:p>
            <a:pPr marL="742950" indent="-742950" algn="l">
              <a:spcBef>
                <a:spcPts val="1200"/>
              </a:spcBef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Problem Identification and Referral 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99636-3710-45D7-87E2-85BE0A00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19531-3D67-4B05-BC0D-165366BBE07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7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077200" cy="13716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INSTITUTE OF MEDICINE (</a:t>
            </a:r>
            <a:r>
              <a:rPr lang="en-US" sz="4000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iom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Prevention Classification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179208-FD34-4B2D-938C-A05177ECEAC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8" name="Content Placeholder 4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" b="1966"/>
          <a:stretch/>
        </p:blipFill>
        <p:spPr>
          <a:xfrm>
            <a:off x="1157177" y="2275366"/>
            <a:ext cx="6996223" cy="408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43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28024971"/>
              </p:ext>
            </p:extLst>
          </p:nvPr>
        </p:nvGraphicFramePr>
        <p:xfrm>
          <a:off x="733425" y="762000"/>
          <a:ext cx="7717846" cy="5172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25950" y="533400"/>
            <a:ext cx="3727702" cy="1631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Goal 3: Decrease underage drinking and binge drinking among youth and young adults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1045" y="3733801"/>
            <a:ext cx="3450407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Goal 2: Decrease marijuana use among youth and young adults.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0349" y="533400"/>
            <a:ext cx="3491104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Goal 1: Reduce misuse of Rx  and OTC Medications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7799" y="3733801"/>
            <a:ext cx="3450407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Goal 4: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Prevent meth and other illicit drug use by youth and young adults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20698" y="2197936"/>
            <a:ext cx="4114018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Strategic Plan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Goals</a:t>
            </a:r>
          </a:p>
        </p:txBody>
      </p:sp>
    </p:spTree>
    <p:extLst>
      <p:ext uri="{BB962C8B-B14F-4D97-AF65-F5344CB8AC3E}">
        <p14:creationId xmlns:p14="http://schemas.microsoft.com/office/powerpoint/2010/main" val="1398833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4FE4B-7884-4AE9-B098-113FDCDB6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363" y="786809"/>
            <a:ext cx="7947837" cy="13184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Contributing Community </a:t>
            </a:r>
            <a:b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Risk Factors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F5DBE-803C-46F5-AE4E-6EDE813825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339163"/>
            <a:ext cx="7772400" cy="3732027"/>
          </a:xfrm>
        </p:spPr>
        <p:txBody>
          <a:bodyPr/>
          <a:lstStyle/>
          <a:p>
            <a:pPr marL="571500" indent="-5715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Availability</a:t>
            </a:r>
          </a:p>
          <a:p>
            <a:pPr marL="571500" indent="-5715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Accessibility</a:t>
            </a:r>
          </a:p>
          <a:p>
            <a:pPr marL="571500" indent="-5715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Social Norms</a:t>
            </a:r>
          </a:p>
          <a:p>
            <a:pPr marL="571500" indent="-5715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Built Environment</a:t>
            </a:r>
          </a:p>
          <a:p>
            <a:pPr marL="571500" indent="-5715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Social Determinants of Health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D4498-534C-4481-BF05-6982DAA82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19531-3D67-4B05-BC0D-165366BBE07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886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2046" y="659219"/>
            <a:ext cx="8522465" cy="5825832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Prevention Program Efforts </a:t>
            </a:r>
          </a:p>
          <a:p>
            <a:pPr marL="457200" indent="-457200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Rethinking Access to Marijuana Coalition </a:t>
            </a:r>
          </a:p>
          <a:p>
            <a:pPr marL="457200" indent="-457200" algn="l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Marijuana Media Campaign </a:t>
            </a:r>
          </a:p>
          <a:p>
            <a:pPr marL="457200" indent="-457200" algn="l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DPH-SAPC Cannabis Summit</a:t>
            </a:r>
          </a:p>
          <a:p>
            <a:pPr marL="457200" indent="-457200" algn="l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Emerging Leaders Youth Summit</a:t>
            </a:r>
          </a:p>
          <a:p>
            <a:pPr marL="457200" indent="-457200" algn="l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Marijuana Education Initiative (MEI) Pilot</a:t>
            </a:r>
          </a:p>
          <a:p>
            <a:pPr marL="457200" indent="-457200" algn="l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Community Needs Assessment (CNA) Surveys</a:t>
            </a:r>
          </a:p>
          <a:p>
            <a:pPr marL="457200" indent="-457200" algn="l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Cannabis Education, Prevention and Intervention (EPI) Workgroup</a:t>
            </a:r>
          </a:p>
          <a:p>
            <a:pPr marL="457200" indent="-457200" algn="l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Marijuana Public Smoking Initiative (MPSI)</a:t>
            </a:r>
          </a:p>
          <a:p>
            <a:pPr marL="457200" indent="-457200" algn="l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Community Health Environmental Scan (CHES)</a:t>
            </a:r>
          </a:p>
          <a:p>
            <a:pPr algn="l">
              <a:lnSpc>
                <a:spcPct val="100000"/>
              </a:lnSpc>
            </a:pPr>
            <a:endParaRPr lang="en-US" sz="28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D19531-3D67-4B05-BC0D-165366BBE07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268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9CB0E-C7ED-4859-9269-CA3413CC7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7962D7-7ED8-4ABD-9610-A226BE715C80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7C9DFC-41B6-460A-9957-EAD42EA3A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3E4D9-6D8E-4C50-A047-8DDD3676D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100480-6717-4347-9AE8-137D06C2077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Sacramento Bee MJ Video">
            <a:hlinkClick r:id="" action="ppaction://media"/>
            <a:extLst>
              <a:ext uri="{FF2B5EF4-FFF2-40B4-BE49-F238E27FC236}">
                <a16:creationId xmlns:a16="http://schemas.microsoft.com/office/drawing/2014/main" id="{566D4FB3-6017-4A5A-9F5C-5833292E38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822" y="685800"/>
            <a:ext cx="829733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2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26829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8CC3F-0F88-423C-831F-42D7A6D7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29744"/>
            <a:ext cx="8229600" cy="16695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LAC Youth, Marijuana Use and Perceptions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1702C-C68B-4463-961E-604D79BA0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11FA1-5AF9-0647-B31D-D6250D4530A3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8FCA21-DE2F-47AE-B168-D5E5E614A2AA}"/>
              </a:ext>
            </a:extLst>
          </p:cNvPr>
          <p:cNvSpPr/>
          <p:nvPr/>
        </p:nvSpPr>
        <p:spPr>
          <a:xfrm>
            <a:off x="457200" y="1421592"/>
            <a:ext cx="8229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2017,among LAC youth ages 12-17:</a:t>
            </a:r>
          </a:p>
          <a:p>
            <a:pPr indent="228600"/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in 10 used in the last month</a:t>
            </a:r>
            <a:r>
              <a:rPr lang="en-US" sz="28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marL="457200" marR="0" lvl="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Mean age of initiating marijuana use was 13</a:t>
            </a:r>
            <a:r>
              <a:rPr lang="en-US" sz="28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marL="457200" marR="0" lvl="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 half of youth perceived easy access to get marijuana on the street.</a:t>
            </a:r>
            <a:r>
              <a:rPr lang="en-US" sz="28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marL="457200" marR="0" lvl="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in 3 perceived occasional use of marijuana was harmful</a:t>
            </a:r>
            <a:r>
              <a:rPr lang="en-US" sz="28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marL="457200" marR="0" lvl="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Among youth who used marijuana, approximately half have gone to school under the influence of marijuana</a:t>
            </a:r>
            <a:r>
              <a:rPr lang="en-US" sz="28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42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RAFT_04.02.18 DPH Cannabis Presentation.potx" id="{E4876ACE-F782-480A-8032-883A08F7C76E}" vid="{787E16BF-57D3-486C-987F-962E729D81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DRAFT_04.02.18 DPH Cannabis Presentation</Template>
  <TotalTime>11828</TotalTime>
  <Words>1916</Words>
  <Application>Microsoft Office PowerPoint</Application>
  <PresentationFormat>On-screen Show (4:3)</PresentationFormat>
  <Paragraphs>240</Paragraphs>
  <Slides>22</Slides>
  <Notes>20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MS PGothic</vt:lpstr>
      <vt:lpstr>MS PGothic</vt:lpstr>
      <vt:lpstr>Arial</vt:lpstr>
      <vt:lpstr>Calibri</vt:lpstr>
      <vt:lpstr>Century Gothic</vt:lpstr>
      <vt:lpstr>Segoe UI</vt:lpstr>
      <vt:lpstr>Symbol</vt:lpstr>
      <vt:lpstr>Times New Roman</vt:lpstr>
      <vt:lpstr>Wingdings</vt:lpstr>
      <vt:lpstr>Wingdings 2</vt:lpstr>
      <vt:lpstr>Office Theme</vt:lpstr>
      <vt:lpstr>Bitmap Image</vt:lpstr>
      <vt:lpstr>Substance Abuse Prevention and Control   Prevention System of Services     Prevention Services </vt:lpstr>
      <vt:lpstr>Prevention Frameworks</vt:lpstr>
      <vt:lpstr>Prevention Strategies</vt:lpstr>
      <vt:lpstr>INSTITUTE OF MEDICINE (iom) Prevention Classification</vt:lpstr>
      <vt:lpstr>PowerPoint Presentation</vt:lpstr>
      <vt:lpstr>Contributing Community  Risk Factors</vt:lpstr>
      <vt:lpstr>PowerPoint Presentation</vt:lpstr>
      <vt:lpstr>PowerPoint Presentation</vt:lpstr>
      <vt:lpstr>LAC Youth, Marijuana Use and Perceptions </vt:lpstr>
      <vt:lpstr>2015, Among LAC High School Youth: </vt:lpstr>
      <vt:lpstr>Access and Availability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ADOLESCENT BRAIN DEVELOPMENT</vt:lpstr>
      <vt:lpstr>ADOLESCENT BRAIN DEVELOPMENT</vt:lpstr>
      <vt:lpstr>Cannabis and the Adolescent Brain</vt:lpstr>
      <vt:lpstr>PowerPoint Presentation</vt:lpstr>
      <vt:lpstr>PowerPoint Presentation</vt:lpstr>
      <vt:lpstr>Resources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Angeles County Department of Public Health  Teen Cannabis Use  Prevention Campaign</dc:title>
  <dc:creator>Rachel Tyree</dc:creator>
  <cp:lastModifiedBy>Yolanda Cordero</cp:lastModifiedBy>
  <cp:revision>211</cp:revision>
  <cp:lastPrinted>2018-09-18T21:24:51Z</cp:lastPrinted>
  <dcterms:created xsi:type="dcterms:W3CDTF">2018-04-08T20:37:09Z</dcterms:created>
  <dcterms:modified xsi:type="dcterms:W3CDTF">2018-10-17T01:22:55Z</dcterms:modified>
</cp:coreProperties>
</file>